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17" r:id="rId3"/>
    <p:sldId id="319" r:id="rId4"/>
    <p:sldId id="320" r:id="rId5"/>
    <p:sldId id="366" r:id="rId6"/>
    <p:sldId id="322" r:id="rId7"/>
    <p:sldId id="323" r:id="rId8"/>
    <p:sldId id="378" r:id="rId9"/>
    <p:sldId id="324" r:id="rId10"/>
    <p:sldId id="377" r:id="rId11"/>
    <p:sldId id="379" r:id="rId12"/>
    <p:sldId id="380" r:id="rId13"/>
    <p:sldId id="381" r:id="rId14"/>
    <p:sldId id="382" r:id="rId15"/>
    <p:sldId id="383" r:id="rId16"/>
    <p:sldId id="385" r:id="rId17"/>
    <p:sldId id="386" r:id="rId18"/>
    <p:sldId id="384" r:id="rId19"/>
    <p:sldId id="387" r:id="rId20"/>
    <p:sldId id="392" r:id="rId22"/>
    <p:sldId id="388" r:id="rId23"/>
    <p:sldId id="394" r:id="rId24"/>
    <p:sldId id="393" r:id="rId25"/>
    <p:sldId id="395" r:id="rId26"/>
    <p:sldId id="396" r:id="rId27"/>
    <p:sldId id="398" r:id="rId28"/>
    <p:sldId id="399" r:id="rId29"/>
    <p:sldId id="397" r:id="rId30"/>
    <p:sldId id="389" r:id="rId31"/>
    <p:sldId id="390" r:id="rId32"/>
    <p:sldId id="400" r:id="rId33"/>
    <p:sldId id="403" r:id="rId34"/>
    <p:sldId id="404" r:id="rId35"/>
    <p:sldId id="401" r:id="rId36"/>
    <p:sldId id="402" r:id="rId37"/>
    <p:sldId id="391" r:id="rId38"/>
    <p:sldId id="405" r:id="rId39"/>
    <p:sldId id="410" r:id="rId40"/>
    <p:sldId id="406" r:id="rId41"/>
    <p:sldId id="409" r:id="rId42"/>
    <p:sldId id="411" r:id="rId43"/>
    <p:sldId id="408" r:id="rId44"/>
    <p:sldId id="412" r:id="rId45"/>
    <p:sldId id="415" r:id="rId46"/>
    <p:sldId id="416" r:id="rId47"/>
    <p:sldId id="413" r:id="rId48"/>
    <p:sldId id="414" r:id="rId49"/>
    <p:sldId id="418" r:id="rId50"/>
    <p:sldId id="417" r:id="rId51"/>
    <p:sldId id="419" r:id="rId52"/>
    <p:sldId id="420" r:id="rId53"/>
    <p:sldId id="421" r:id="rId54"/>
    <p:sldId id="514" r:id="rId55"/>
    <p:sldId id="513" r:id="rId56"/>
    <p:sldId id="422" r:id="rId57"/>
    <p:sldId id="325" r:id="rId58"/>
    <p:sldId id="326" r:id="rId59"/>
    <p:sldId id="356" r:id="rId60"/>
    <p:sldId id="327" r:id="rId61"/>
    <p:sldId id="328" r:id="rId62"/>
    <p:sldId id="365" r:id="rId63"/>
    <p:sldId id="329" r:id="rId64"/>
    <p:sldId id="367" r:id="rId65"/>
    <p:sldId id="368" r:id="rId66"/>
    <p:sldId id="369" r:id="rId67"/>
    <p:sldId id="371" r:id="rId68"/>
    <p:sldId id="330" r:id="rId69"/>
    <p:sldId id="372" r:id="rId70"/>
    <p:sldId id="373" r:id="rId71"/>
    <p:sldId id="376" r:id="rId72"/>
    <p:sldId id="374" r:id="rId73"/>
    <p:sldId id="375" r:id="rId74"/>
    <p:sldId id="423" r:id="rId75"/>
    <p:sldId id="424" r:id="rId76"/>
    <p:sldId id="425" r:id="rId77"/>
    <p:sldId id="426" r:id="rId78"/>
    <p:sldId id="427" r:id="rId79"/>
    <p:sldId id="429" r:id="rId80"/>
    <p:sldId id="433" r:id="rId81"/>
    <p:sldId id="432" r:id="rId82"/>
    <p:sldId id="431" r:id="rId83"/>
    <p:sldId id="434" r:id="rId84"/>
    <p:sldId id="430" r:id="rId85"/>
    <p:sldId id="436" r:id="rId86"/>
    <p:sldId id="437" r:id="rId87"/>
    <p:sldId id="438" r:id="rId88"/>
    <p:sldId id="439" r:id="rId89"/>
    <p:sldId id="440" r:id="rId90"/>
    <p:sldId id="441" r:id="rId91"/>
    <p:sldId id="443" r:id="rId92"/>
    <p:sldId id="442" r:id="rId93"/>
    <p:sldId id="444" r:id="rId94"/>
    <p:sldId id="445" r:id="rId95"/>
    <p:sldId id="446" r:id="rId96"/>
    <p:sldId id="447" r:id="rId97"/>
    <p:sldId id="448" r:id="rId98"/>
    <p:sldId id="449" r:id="rId99"/>
    <p:sldId id="450" r:id="rId100"/>
    <p:sldId id="459" r:id="rId101"/>
    <p:sldId id="451" r:id="rId102"/>
    <p:sldId id="452" r:id="rId103"/>
    <p:sldId id="453" r:id="rId104"/>
    <p:sldId id="454" r:id="rId105"/>
    <p:sldId id="455" r:id="rId106"/>
    <p:sldId id="457" r:id="rId107"/>
    <p:sldId id="456" r:id="rId108"/>
    <p:sldId id="458" r:id="rId109"/>
    <p:sldId id="466" r:id="rId110"/>
    <p:sldId id="467" r:id="rId111"/>
    <p:sldId id="465" r:id="rId112"/>
    <p:sldId id="462" r:id="rId113"/>
    <p:sldId id="463" r:id="rId114"/>
    <p:sldId id="461" r:id="rId115"/>
    <p:sldId id="464" r:id="rId116"/>
    <p:sldId id="468" r:id="rId117"/>
    <p:sldId id="469" r:id="rId118"/>
    <p:sldId id="471" r:id="rId119"/>
    <p:sldId id="472" r:id="rId120"/>
    <p:sldId id="470" r:id="rId121"/>
    <p:sldId id="473" r:id="rId122"/>
    <p:sldId id="479" r:id="rId123"/>
    <p:sldId id="480" r:id="rId124"/>
    <p:sldId id="476" r:id="rId125"/>
    <p:sldId id="475" r:id="rId126"/>
    <p:sldId id="477" r:id="rId127"/>
    <p:sldId id="478" r:id="rId128"/>
    <p:sldId id="483" r:id="rId129"/>
    <p:sldId id="484" r:id="rId130"/>
    <p:sldId id="485" r:id="rId131"/>
    <p:sldId id="486" r:id="rId132"/>
    <p:sldId id="488" r:id="rId133"/>
    <p:sldId id="489" r:id="rId134"/>
    <p:sldId id="490" r:id="rId135"/>
    <p:sldId id="491" r:id="rId136"/>
    <p:sldId id="493" r:id="rId137"/>
    <p:sldId id="494" r:id="rId138"/>
    <p:sldId id="496" r:id="rId139"/>
    <p:sldId id="495" r:id="rId140"/>
    <p:sldId id="497" r:id="rId141"/>
    <p:sldId id="498" r:id="rId142"/>
    <p:sldId id="499" r:id="rId143"/>
    <p:sldId id="500" r:id="rId144"/>
    <p:sldId id="501" r:id="rId145"/>
    <p:sldId id="503" r:id="rId146"/>
    <p:sldId id="504" r:id="rId147"/>
    <p:sldId id="505" r:id="rId148"/>
    <p:sldId id="506" r:id="rId149"/>
    <p:sldId id="507" r:id="rId150"/>
    <p:sldId id="508" r:id="rId151"/>
    <p:sldId id="509" r:id="rId152"/>
    <p:sldId id="511" r:id="rId153"/>
    <p:sldId id="512" r:id="rId154"/>
    <p:sldId id="318" r:id="rId155"/>
  </p:sldIdLst>
  <p:sldSz cx="9144000" cy="6858000" type="screen4x3"/>
  <p:notesSz cx="6858000" cy="9144000"/>
  <p:custDataLst>
    <p:tags r:id="rId159"/>
  </p:custDataLst>
  <p:defaultTextStyle>
    <a:defPPr>
      <a:defRPr lang="zh-CN"/>
    </a:defPPr>
    <a:lvl1pPr marL="0" lvl="0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77"/>
    <p:restoredTop sz="96137"/>
  </p:normalViewPr>
  <p:slideViewPr>
    <p:cSldViewPr snapToGrid="0" snapToObjects="1" showGuides="1">
      <p:cViewPr varScale="1">
        <p:scale>
          <a:sx n="79" d="100"/>
          <a:sy n="79" d="100"/>
        </p:scale>
        <p:origin x="667" y="77"/>
      </p:cViewPr>
      <p:guideLst>
        <p:guide orient="horz" pos="2160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9" Type="http://schemas.openxmlformats.org/officeDocument/2006/relationships/tags" Target="tags/tag1.xml"/><Relationship Id="rId158" Type="http://schemas.openxmlformats.org/officeDocument/2006/relationships/tableStyles" Target="tableStyles.xml"/><Relationship Id="rId157" Type="http://schemas.openxmlformats.org/officeDocument/2006/relationships/viewProps" Target="viewProps.xml"/><Relationship Id="rId156" Type="http://schemas.openxmlformats.org/officeDocument/2006/relationships/presProps" Target="presProps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3FF9A4E-E4CD-46BB-8330-AE8B871AB2F2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DAC2781-B66C-413C-B009-A97FB973E51B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dpi</a:t>
            </a:r>
            <a:r>
              <a:rPr lang="zh-CN" altLang="en-US" dirty="0"/>
              <a:t>：</a:t>
            </a:r>
            <a:r>
              <a:rPr lang="en-US" altLang="zh-CN" dirty="0"/>
              <a:t>dots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inch</a:t>
            </a:r>
            <a:r>
              <a:rPr lang="zh-CN" altLang="en-US" dirty="0"/>
              <a:t> ，每英寸点数</a:t>
            </a:r>
            <a:endParaRPr lang="zh-CN" altLang="en-US" dirty="0"/>
          </a:p>
        </p:txBody>
      </p:sp>
      <p:sp>
        <p:nvSpPr>
          <p:cNvPr id="235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35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800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800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005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005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21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210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414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414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619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619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3824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3824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029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029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234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234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43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43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 = pd.DataFrame(np.arange(24).reshape((4,6)).astype(float))</a:t>
            </a:r>
            <a:endParaRPr lang="en-US" altLang="zh-CN" dirty="0"/>
          </a:p>
          <a:p>
            <a:pPr lvl="0"/>
            <a:r>
              <a:rPr lang="en-US" altLang="zh-CN" dirty="0"/>
              <a:t>t.index = list("ABCD")</a:t>
            </a:r>
            <a:endParaRPr lang="en-US" altLang="zh-CN" dirty="0"/>
          </a:p>
          <a:p>
            <a:pPr lvl="0"/>
            <a:r>
              <a:rPr lang="en-US" altLang="zh-CN" dirty="0"/>
              <a:t>t.columns = list("UVWXYZ")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t.loc["A",["U","Z"]] = np.nan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t.loc["D","W"] = np.nan</a:t>
            </a:r>
            <a:endParaRPr lang="en-US" altLang="zh-CN" dirty="0"/>
          </a:p>
          <a:p>
            <a:pPr lvl="0"/>
            <a:r>
              <a:rPr lang="en-US" altLang="zh-CN" dirty="0">
                <a:ea typeface="Mangal"/>
              </a:rPr>
              <a:t>t.loc["B","Y"] = 0</a:t>
            </a:r>
            <a:endParaRPr lang="zh-CN" altLang="en-US" dirty="0"/>
          </a:p>
        </p:txBody>
      </p:sp>
      <p:sp>
        <p:nvSpPr>
          <p:cNvPr id="14643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643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简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簡</a:t>
            </a:r>
            <a:r>
              <a:rPr lang="en-US" altLang="zh-CN" dirty="0"/>
              <a:t>,PingFang SC:style=</a:t>
            </a:r>
            <a:r>
              <a:rPr lang="zh-CN" altLang="en-US" dirty="0"/>
              <a:t>中黑体</a:t>
            </a:r>
            <a:r>
              <a:rPr lang="en-US" altLang="zh-CN" dirty="0"/>
              <a:t>,</a:t>
            </a:r>
            <a:r>
              <a:rPr lang="zh-CN" altLang="en-US" dirty="0"/>
              <a:t>中黑體</a:t>
            </a:r>
            <a:r>
              <a:rPr lang="en-US" altLang="zh-CN" dirty="0"/>
              <a:t>,Medium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,PingFang HK:style=</a:t>
            </a:r>
            <a:r>
              <a:rPr lang="zh-CN" altLang="en-US" dirty="0"/>
              <a:t>中黑体</a:t>
            </a:r>
            <a:r>
              <a:rPr lang="en-US" altLang="zh-CN" dirty="0"/>
              <a:t>,</a:t>
            </a:r>
            <a:r>
              <a:rPr lang="zh-CN" altLang="en-US" dirty="0"/>
              <a:t>中黑體</a:t>
            </a:r>
            <a:r>
              <a:rPr lang="en-US" altLang="zh-CN" dirty="0"/>
              <a:t>,Medium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港</a:t>
            </a:r>
            <a:r>
              <a:rPr lang="en-US" altLang="zh-CN" dirty="0"/>
              <a:t>,PingFang HK:style=</a:t>
            </a:r>
            <a:r>
              <a:rPr lang="zh-CN" altLang="en-US" dirty="0"/>
              <a:t>纤细体</a:t>
            </a:r>
            <a:r>
              <a:rPr lang="en-US" altLang="zh-CN" dirty="0"/>
              <a:t>,</a:t>
            </a:r>
            <a:r>
              <a:rPr lang="zh-CN" altLang="en-US" dirty="0"/>
              <a:t>纖細體</a:t>
            </a:r>
            <a:r>
              <a:rPr lang="en-US" altLang="zh-CN" dirty="0"/>
              <a:t>,Thin</a:t>
            </a:r>
            <a:endParaRPr lang="en-US" altLang="zh-CN" dirty="0"/>
          </a:p>
          <a:p>
            <a:pPr lvl="0"/>
            <a:r>
              <a:rPr lang="en-US" altLang="zh-CN" dirty="0"/>
              <a:t>/System/Library/Fonts/PingFang.ttc: </a:t>
            </a:r>
            <a:r>
              <a:rPr lang="zh-CN" altLang="en-US" dirty="0"/>
              <a:t>苹方</a:t>
            </a:r>
            <a:r>
              <a:rPr lang="en-US" altLang="zh-CN" dirty="0"/>
              <a:t>\-</a:t>
            </a:r>
            <a:r>
              <a:rPr lang="zh-CN" altLang="en-US" dirty="0"/>
              <a:t>简</a:t>
            </a:r>
            <a:r>
              <a:rPr lang="en-US" altLang="zh-CN" dirty="0"/>
              <a:t>,</a:t>
            </a:r>
            <a:r>
              <a:rPr lang="zh-CN" altLang="en-US" dirty="0"/>
              <a:t>蘋方</a:t>
            </a:r>
            <a:r>
              <a:rPr lang="en-US" altLang="zh-CN" dirty="0"/>
              <a:t>\-</a:t>
            </a:r>
            <a:r>
              <a:rPr lang="zh-CN" altLang="en-US" dirty="0"/>
              <a:t>簡</a:t>
            </a:r>
            <a:r>
              <a:rPr lang="en-US" altLang="zh-CN" dirty="0"/>
              <a:t>,PingFang SC:style=</a:t>
            </a:r>
            <a:r>
              <a:rPr lang="zh-CN" altLang="en-US" dirty="0"/>
              <a:t>纤细体</a:t>
            </a:r>
            <a:r>
              <a:rPr lang="en-US" altLang="zh-CN" dirty="0"/>
              <a:t>,</a:t>
            </a:r>
            <a:r>
              <a:rPr lang="zh-CN" altLang="en-US" dirty="0"/>
              <a:t>纖細體</a:t>
            </a:r>
            <a:r>
              <a:rPr lang="en-US" altLang="zh-CN" dirty="0"/>
              <a:t>,Thin</a:t>
            </a:r>
            <a:endParaRPr lang="zh-CN" altLang="en-US" dirty="0"/>
          </a:p>
        </p:txBody>
      </p:sp>
      <p:sp>
        <p:nvSpPr>
          <p:cNvPr id="307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3072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4848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4848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565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565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77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770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5974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5974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t2  =pd.DataFrame(np.zeros((2,5)),index=list("AB"),columns=list("VWXYZ</a:t>
            </a:r>
            <a:r>
              <a:rPr lang="en-US" altLang="zh-CN" dirty="0">
                <a:ea typeface="Mangal"/>
              </a:rPr>
              <a:t>"))</a:t>
            </a:r>
            <a:endParaRPr lang="en-US" altLang="zh-CN" dirty="0"/>
          </a:p>
          <a:p>
            <a:pPr lvl="0"/>
            <a:r>
              <a:rPr lang="en-US" altLang="zh-CN" dirty="0"/>
              <a:t>t1 = pd.DataFrame(np.ones((3,4)),index = list("ABC"))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6179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179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384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384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589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589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794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794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699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699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203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203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409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409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408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408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613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613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7818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7818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02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022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227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227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432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432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637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637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8842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8842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046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046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251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251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种子</a:t>
            </a:r>
            <a:r>
              <a:rPr lang="en-US" altLang="zh-CN" dirty="0"/>
              <a:t>url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6758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6758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%y </a:t>
            </a:r>
            <a:r>
              <a:rPr lang="zh-CN" altLang="en-US" dirty="0"/>
              <a:t>两位数的年份表示（</a:t>
            </a:r>
            <a:r>
              <a:rPr lang="en-US" altLang="zh-CN" dirty="0"/>
              <a:t>00-99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%Y </a:t>
            </a:r>
            <a:r>
              <a:rPr lang="zh-CN" altLang="en-US" dirty="0"/>
              <a:t>四位数的年份表示（</a:t>
            </a:r>
            <a:r>
              <a:rPr lang="en-US" altLang="zh-CN" dirty="0"/>
              <a:t>000-9999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%m </a:t>
            </a:r>
            <a:r>
              <a:rPr lang="zh-CN" altLang="en-US" dirty="0"/>
              <a:t>月份（</a:t>
            </a:r>
            <a:r>
              <a:rPr lang="en-US" altLang="zh-CN" dirty="0"/>
              <a:t>01-12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%d </a:t>
            </a:r>
            <a:r>
              <a:rPr lang="zh-CN" altLang="en-US" dirty="0"/>
              <a:t>月内中的一天（</a:t>
            </a:r>
            <a:r>
              <a:rPr lang="en-US" altLang="zh-CN" dirty="0"/>
              <a:t>0-31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%H 24</a:t>
            </a:r>
            <a:r>
              <a:rPr lang="zh-CN" altLang="en-US" dirty="0"/>
              <a:t>小时制小时数（</a:t>
            </a:r>
            <a:r>
              <a:rPr lang="en-US" altLang="zh-CN" dirty="0"/>
              <a:t>0-23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%I 12</a:t>
            </a:r>
            <a:r>
              <a:rPr lang="zh-CN" altLang="en-US" dirty="0"/>
              <a:t>小时制小时数（</a:t>
            </a:r>
            <a:r>
              <a:rPr lang="en-US" altLang="zh-CN" dirty="0"/>
              <a:t>01-12</a:t>
            </a:r>
            <a:r>
              <a:rPr lang="zh-CN" altLang="en-US" dirty="0"/>
              <a:t>） </a:t>
            </a:r>
            <a:br>
              <a:rPr lang="zh-CN" altLang="en-US" dirty="0"/>
            </a:br>
            <a:r>
              <a:rPr lang="en-US" altLang="zh-CN" dirty="0"/>
              <a:t>%M </a:t>
            </a:r>
            <a:r>
              <a:rPr lang="zh-CN" altLang="en-US" dirty="0"/>
              <a:t>分钟数（</a:t>
            </a:r>
            <a:r>
              <a:rPr lang="en-US" altLang="zh-CN" dirty="0"/>
              <a:t>00=59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%S </a:t>
            </a:r>
            <a:r>
              <a:rPr lang="zh-CN" altLang="en-US" dirty="0"/>
              <a:t>秒（</a:t>
            </a:r>
            <a:r>
              <a:rPr lang="en-US" altLang="zh-CN" dirty="0"/>
              <a:t>00-59</a:t>
            </a:r>
            <a:r>
              <a:rPr lang="zh-CN" altLang="en-US" dirty="0"/>
              <a:t>）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/>
              <a:t>%a </a:t>
            </a:r>
            <a:r>
              <a:rPr lang="zh-CN" altLang="en-US" dirty="0"/>
              <a:t>本地简化星期名称</a:t>
            </a:r>
            <a:br>
              <a:rPr lang="zh-CN" altLang="en-US" dirty="0"/>
            </a:br>
            <a:r>
              <a:rPr lang="en-US" altLang="zh-CN" dirty="0"/>
              <a:t>%A </a:t>
            </a:r>
            <a:r>
              <a:rPr lang="zh-CN" altLang="en-US" dirty="0"/>
              <a:t>本地完整星期名称</a:t>
            </a:r>
            <a:br>
              <a:rPr lang="zh-CN" altLang="en-US" dirty="0"/>
            </a:br>
            <a:r>
              <a:rPr lang="en-US" altLang="zh-CN" dirty="0"/>
              <a:t>%b </a:t>
            </a:r>
            <a:r>
              <a:rPr lang="zh-CN" altLang="en-US" dirty="0"/>
              <a:t>本地简化的月份名称</a:t>
            </a:r>
            <a:br>
              <a:rPr lang="zh-CN" altLang="en-US" dirty="0"/>
            </a:br>
            <a:r>
              <a:rPr lang="en-US" altLang="zh-CN" dirty="0"/>
              <a:t>%B </a:t>
            </a:r>
            <a:r>
              <a:rPr lang="zh-CN" altLang="en-US" dirty="0"/>
              <a:t>本地完整的月份名称</a:t>
            </a:r>
            <a:br>
              <a:rPr lang="zh-CN" altLang="en-US" dirty="0"/>
            </a:br>
            <a:r>
              <a:rPr lang="en-US" altLang="zh-CN" dirty="0"/>
              <a:t>%c </a:t>
            </a:r>
            <a:r>
              <a:rPr lang="zh-CN" altLang="en-US" dirty="0"/>
              <a:t>本地相应的日期表示和时间表示</a:t>
            </a:r>
            <a:br>
              <a:rPr lang="zh-CN" altLang="en-US" dirty="0"/>
            </a:br>
            <a:r>
              <a:rPr lang="en-US" altLang="zh-CN" dirty="0"/>
              <a:t>%j </a:t>
            </a:r>
            <a:r>
              <a:rPr lang="zh-CN" altLang="en-US" dirty="0"/>
              <a:t>年内的一天（</a:t>
            </a:r>
            <a:r>
              <a:rPr lang="en-US" altLang="zh-CN" dirty="0"/>
              <a:t>001-366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/>
              <a:t>%p </a:t>
            </a:r>
            <a:r>
              <a:rPr lang="zh-CN" altLang="en-US" dirty="0"/>
              <a:t>本地</a:t>
            </a:r>
            <a:r>
              <a:rPr lang="en-US" altLang="zh-CN" dirty="0"/>
              <a:t>A.M.</a:t>
            </a:r>
            <a:r>
              <a:rPr lang="zh-CN" altLang="en-US" dirty="0"/>
              <a:t>或</a:t>
            </a:r>
            <a:r>
              <a:rPr lang="en-US" altLang="zh-CN" dirty="0"/>
              <a:t>P.M.</a:t>
            </a:r>
            <a:r>
              <a:rPr lang="zh-CN" altLang="en-US" dirty="0"/>
              <a:t>的等价符</a:t>
            </a:r>
            <a:br>
              <a:rPr lang="zh-CN" altLang="en-US" dirty="0"/>
            </a:br>
            <a:r>
              <a:rPr lang="en-US" altLang="zh-CN" dirty="0"/>
              <a:t>%U </a:t>
            </a:r>
            <a:r>
              <a:rPr lang="zh-CN" altLang="en-US" dirty="0"/>
              <a:t>一年中的星期数（</a:t>
            </a:r>
            <a:r>
              <a:rPr lang="en-US" altLang="zh-CN" dirty="0"/>
              <a:t>00-53</a:t>
            </a:r>
            <a:r>
              <a:rPr lang="zh-CN" altLang="en-US" dirty="0"/>
              <a:t>）星期天为星期的开始</a:t>
            </a:r>
            <a:br>
              <a:rPr lang="zh-CN" altLang="en-US" dirty="0"/>
            </a:br>
            <a:r>
              <a:rPr lang="en-US" altLang="zh-CN" dirty="0"/>
              <a:t>%w </a:t>
            </a:r>
            <a:r>
              <a:rPr lang="zh-CN" altLang="en-US" dirty="0"/>
              <a:t>星期（</a:t>
            </a:r>
            <a:r>
              <a:rPr lang="en-US" altLang="zh-CN" dirty="0"/>
              <a:t>0-6</a:t>
            </a:r>
            <a:r>
              <a:rPr lang="zh-CN" altLang="en-US" dirty="0"/>
              <a:t>），星期天为星期的开始</a:t>
            </a:r>
            <a:br>
              <a:rPr lang="zh-CN" altLang="en-US" dirty="0"/>
            </a:br>
            <a:r>
              <a:rPr lang="en-US" altLang="zh-CN" dirty="0"/>
              <a:t>%W </a:t>
            </a:r>
            <a:r>
              <a:rPr lang="zh-CN" altLang="en-US" dirty="0"/>
              <a:t>一年中的星期数（</a:t>
            </a:r>
            <a:r>
              <a:rPr lang="en-US" altLang="zh-CN" dirty="0"/>
              <a:t>00-53</a:t>
            </a:r>
            <a:r>
              <a:rPr lang="zh-CN" altLang="en-US" dirty="0"/>
              <a:t>）星期一为星期的开始</a:t>
            </a:r>
            <a:br>
              <a:rPr lang="zh-CN" altLang="en-US" dirty="0"/>
            </a:br>
            <a:r>
              <a:rPr lang="en-US" altLang="zh-CN" dirty="0"/>
              <a:t>%x </a:t>
            </a:r>
            <a:r>
              <a:rPr lang="zh-CN" altLang="en-US" dirty="0"/>
              <a:t>本地相应的日期表示</a:t>
            </a:r>
            <a:br>
              <a:rPr lang="zh-CN" altLang="en-US" dirty="0"/>
            </a:br>
            <a:r>
              <a:rPr lang="en-US" altLang="zh-CN" dirty="0"/>
              <a:t>%X </a:t>
            </a:r>
            <a:r>
              <a:rPr lang="zh-CN" altLang="en-US" dirty="0"/>
              <a:t>本地相应的时间表示</a:t>
            </a:r>
            <a:br>
              <a:rPr lang="zh-CN" altLang="en-US" dirty="0"/>
            </a:br>
            <a:r>
              <a:rPr lang="en-US" altLang="zh-CN" dirty="0"/>
              <a:t>%Z </a:t>
            </a:r>
            <a:r>
              <a:rPr lang="zh-CN" altLang="en-US" dirty="0"/>
              <a:t>当前时区的名称</a:t>
            </a:r>
            <a:endParaRPr lang="zh-CN" altLang="en-US" dirty="0"/>
          </a:p>
        </p:txBody>
      </p:sp>
      <p:sp>
        <p:nvSpPr>
          <p:cNvPr id="1945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45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t = pd.DataFrame(np.random.uniform(10,50,(100,1)),index=pd.date_range(</a:t>
            </a:r>
            <a:r>
              <a:rPr lang="en-US" altLang="zh-CN" dirty="0">
                <a:ea typeface="Mangal"/>
              </a:rPr>
              <a:t>"20170101",periods=100))</a:t>
            </a:r>
            <a:endParaRPr lang="zh-CN" altLang="en-US" dirty="0"/>
          </a:p>
        </p:txBody>
      </p:sp>
      <p:sp>
        <p:nvSpPr>
          <p:cNvPr id="19661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661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9866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9866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070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070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27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27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480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480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582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20582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20582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17764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17765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1981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19813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186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1861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390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3909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12595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>
              <a:buNone/>
            </a:pPr>
            <a:fld id="{BB962C8B-B14F-4D97-AF65-F5344CB8AC3E}" type="datetime1">
              <a:rPr lang="zh-CN" altLang="en-US" dirty="0"/>
            </a:fld>
            <a:endParaRPr lang="zh-CN" altLang="en-US" sz="1200" dirty="0"/>
          </a:p>
        </p:txBody>
      </p:sp>
      <p:sp>
        <p:nvSpPr>
          <p:cNvPr id="125957" name="幻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BE6C31-EE7A-4411-A45C-DDF7D2352E4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78030-9616-401B-859B-C9A7A46604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128000" cy="8334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>
          <a:xfrm>
            <a:off x="473075" y="1995488"/>
            <a:ext cx="8128000" cy="41592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TextBox 3"/>
          <p:cNvSpPr txBox="1"/>
          <p:nvPr/>
        </p:nvSpPr>
        <p:spPr>
          <a:xfrm>
            <a:off x="3214688" y="2100263"/>
            <a:ext cx="2646362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文本框 2"/>
          <p:cNvSpPr txBox="1"/>
          <p:nvPr/>
        </p:nvSpPr>
        <p:spPr>
          <a:xfrm>
            <a:off x="1168400" y="1371600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2219325" y="800418"/>
            <a:ext cx="5005388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第二部分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339" name="文本框 4"/>
          <p:cNvSpPr txBox="1"/>
          <p:nvPr/>
        </p:nvSpPr>
        <p:spPr>
          <a:xfrm>
            <a:off x="2219325" y="1727200"/>
            <a:ext cx="5789613" cy="230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1</a:t>
            </a:r>
            <a:r>
              <a:rPr lang="zh-CN" altLang="en-US" sz="2400" dirty="0">
                <a:latin typeface="PingFang SC"/>
                <a:ea typeface="PingFang SC"/>
              </a:rPr>
              <a:t>、什么是</a:t>
            </a:r>
            <a:r>
              <a:rPr lang="en-US" altLang="zh-CN" sz="2400" dirty="0">
                <a:latin typeface="PingFang SC"/>
                <a:ea typeface="PingFang SC"/>
              </a:rPr>
              <a:t>matplotlib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matplotlib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基本要点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matplotlib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的散点图、直方图、柱状图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4</a:t>
            </a:r>
            <a:r>
              <a:rPr lang="zh-CN" altLang="en-US" sz="2400" dirty="0">
                <a:latin typeface="PingFang SC"/>
                <a:ea typeface="PingFang SC"/>
              </a:rPr>
              <a:t>、更多的画图工具</a:t>
            </a:r>
            <a:endParaRPr lang="en-US" altLang="zh-CN" sz="2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内容占位符 1"/>
          <p:cNvSpPr>
            <a:spLocks noGrp="1"/>
          </p:cNvSpPr>
          <p:nvPr>
            <p:ph idx="1"/>
          </p:nvPr>
        </p:nvSpPr>
        <p:spPr>
          <a:xfrm>
            <a:off x="1052513" y="1728788"/>
            <a:ext cx="7294562" cy="3825875"/>
          </a:xfrm>
        </p:spPr>
        <p:txBody>
          <a:bodyPr vert="horz" wrap="square" lIns="91440" tIns="45720" rIns="91440" bIns="45720" anchor="t" anchorCtr="0"/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那么问题来了：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已经能够帮助我们处理数据，能够结合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matplotlib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解决我们数据分析的问题，那么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pandas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学习的目的在什么地方呢？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 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能够帮我们处理处理数值型数据，但是这还不够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很多时候，我们的数据除了数值之外，还有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numpy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能够帮助我们处理数值，但是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pandas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除了处理数值之外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基于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numpy)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  <a:sym typeface="+mn-ea"/>
              </a:rPr>
              <a:t>，还能够帮助我们处理其他类型的数据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比如：我们通过爬虫获取到了存储在数据库中的数据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比如：之前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youtube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的例子中除了数值之外还有国家的信息，视频的分类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(tag)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信息，标题信息等</a:t>
            </a: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4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所以，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能够帮助我们处理数值，但是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pandas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除了处理数值之外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(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基于</a:t>
            </a:r>
            <a:r>
              <a:rPr lang="en-US" altLang="zh-CN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numpy)</a:t>
            </a:r>
            <a:r>
              <a:rPr lang="zh-CN" altLang="en-US" sz="14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，还能够帮助我们处理其他类型的数据</a:t>
            </a:r>
            <a:endParaRPr lang="en-US" altLang="zh-CN" sz="1400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</p:txBody>
      </p:sp>
      <p:sp>
        <p:nvSpPr>
          <p:cNvPr id="110595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内容占位符 1"/>
          <p:cNvSpPr>
            <a:spLocks noGrp="1"/>
          </p:cNvSpPr>
          <p:nvPr>
            <p:ph idx="1"/>
          </p:nvPr>
        </p:nvSpPr>
        <p:spPr>
          <a:xfrm>
            <a:off x="1033463" y="2087563"/>
            <a:ext cx="7292975" cy="1073150"/>
          </a:xfrm>
        </p:spPr>
        <p:txBody>
          <a:bodyPr vert="horz" wrap="square" lIns="91440" tIns="45720" rIns="91440" bIns="45720" anchor="t" anchorCtr="0"/>
          <a:p>
            <a:pPr marL="0" indent="0" defTabSz="9144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i="1" kern="1200" dirty="0">
                <a:latin typeface="+mn-lt"/>
                <a:ea typeface="+mn-ea"/>
                <a:cs typeface="+mn-cs"/>
              </a:rPr>
              <a:t>pandas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 is an open source, BSD-licensed library providing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high-performance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,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easy-to-use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data structures 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and </a:t>
            </a:r>
            <a:r>
              <a:rPr lang="en-US" altLang="zh-CN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data analysis</a:t>
            </a:r>
            <a:r>
              <a:rPr lang="en-US" altLang="zh-CN" sz="1400" kern="1200" dirty="0">
                <a:latin typeface="+mn-lt"/>
                <a:ea typeface="+mn-ea"/>
                <a:cs typeface="+mn-cs"/>
              </a:rPr>
              <a:t> tools for the Python programming language.</a:t>
            </a:r>
            <a:endParaRPr lang="en-US" altLang="zh-CN" sz="1400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</p:txBody>
      </p:sp>
      <p:sp>
        <p:nvSpPr>
          <p:cNvPr id="111619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内容占位符 1"/>
          <p:cNvSpPr>
            <a:spLocks noGrp="1"/>
          </p:cNvSpPr>
          <p:nvPr>
            <p:ph idx="1"/>
          </p:nvPr>
        </p:nvSpPr>
        <p:spPr>
          <a:xfrm>
            <a:off x="3079750" y="1971675"/>
            <a:ext cx="2965450" cy="1073150"/>
          </a:xfrm>
        </p:spPr>
        <p:txBody>
          <a:bodyPr vert="horz" wrap="square" lIns="91440" tIns="45720" rIns="91440" bIns="45720" anchor="t" anchorCtr="0"/>
          <a:p>
            <a:pPr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Series 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一维，带标签数组</a:t>
            </a:r>
            <a:endParaRPr lang="zh-CN" altLang="en-US" sz="1400" kern="1200" dirty="0">
              <a:latin typeface="PingFang SC"/>
              <a:ea typeface="PingFang SC"/>
              <a:cs typeface="+mn-cs"/>
            </a:endParaRPr>
          </a:p>
          <a:p>
            <a:pPr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DataFrame 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二维，</a:t>
            </a:r>
            <a:r>
              <a:rPr lang="en-US" altLang="zh-CN" sz="1400" kern="1200" dirty="0">
                <a:latin typeface="PingFang SC"/>
                <a:ea typeface="PingFang SC"/>
                <a:cs typeface="+mn-cs"/>
              </a:rPr>
              <a:t>Series</a:t>
            </a:r>
            <a:r>
              <a:rPr lang="zh-CN" altLang="en-US" sz="1400" kern="1200" dirty="0">
                <a:latin typeface="PingFang SC"/>
                <a:ea typeface="PingFang SC"/>
                <a:cs typeface="+mn-cs"/>
              </a:rPr>
              <a:t>容器</a:t>
            </a:r>
            <a:endParaRPr lang="zh-CN" altLang="en-US" sz="14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12643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的常用数据类型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创建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366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363" y="1711325"/>
            <a:ext cx="7048500" cy="3668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创建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4691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763" y="1600200"/>
            <a:ext cx="7373937" cy="476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切片和索引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57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163" y="1809750"/>
            <a:ext cx="8245475" cy="267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8" y="5021263"/>
            <a:ext cx="6770687" cy="579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的索引和值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16739" name="文本框 4"/>
          <p:cNvSpPr txBox="1"/>
          <p:nvPr/>
        </p:nvSpPr>
        <p:spPr>
          <a:xfrm>
            <a:off x="1222375" y="1711325"/>
            <a:ext cx="6410325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对于一个陌生的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类型，我们如何知道他的索引和具体的值呢？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pic>
        <p:nvPicPr>
          <p:cNvPr id="11674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75" y="2247900"/>
            <a:ext cx="7059613" cy="3078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之读取外部数据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18787" name="文本框 3"/>
          <p:cNvSpPr txBox="1"/>
          <p:nvPr/>
        </p:nvSpPr>
        <p:spPr>
          <a:xfrm>
            <a:off x="1362075" y="2081213"/>
            <a:ext cx="4338638" cy="2401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现在假设我们有一个组关于狗的名字的统计数据，那么为了观察这组数据的情况，我们应该怎么做呢？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数据来源：</a:t>
            </a:r>
            <a:r>
              <a:rPr lang="en-US" altLang="zh-CN" sz="1200" dirty="0">
                <a:latin typeface="PingFang SC"/>
                <a:ea typeface="PingFang SC"/>
              </a:rPr>
              <a:t>https://www.kaggle.com/new-york-city/nyc-dog-names/data</a:t>
            </a:r>
            <a:endParaRPr lang="en-US" altLang="zh-CN" sz="1200" dirty="0">
              <a:latin typeface="PingFang SC"/>
              <a:ea typeface="PingFang SC"/>
            </a:endParaRPr>
          </a:p>
        </p:txBody>
      </p:sp>
      <p:pic>
        <p:nvPicPr>
          <p:cNvPr id="11878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3138" y="1665288"/>
            <a:ext cx="2573337" cy="360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之读取外部数据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0835" name="文本框 3"/>
          <p:cNvSpPr txBox="1"/>
          <p:nvPr/>
        </p:nvSpPr>
        <p:spPr>
          <a:xfrm>
            <a:off x="1362075" y="2081213"/>
            <a:ext cx="6702425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我们的这组数据存在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中，我们直接使用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pd. read_csv</a:t>
            </a:r>
            <a:r>
              <a:rPr lang="zh-CN" altLang="en-US" sz="1600" dirty="0">
                <a:latin typeface="PingFang SC"/>
                <a:ea typeface="PingFang SC"/>
              </a:rPr>
              <a:t>即可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和我们想象的有些差别，我们以为他会是一个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类型，但是他是一个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，那么接下来我们就来了解这种数据类型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但是，还有一个问题：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数据库比如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mysql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中数据我们如何使用呢</a:t>
            </a:r>
            <a:r>
              <a:rPr lang="zh-CN" altLang="en-US" sz="1600" dirty="0">
                <a:latin typeface="PingFang SC"/>
                <a:ea typeface="PingFang SC"/>
              </a:rPr>
              <a:t>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pd.read_sql(sql_sentence,connection)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那么，</a:t>
            </a:r>
            <a:r>
              <a:rPr lang="en-US" altLang="zh-CN" sz="1600" dirty="0">
                <a:latin typeface="PingFang SC"/>
                <a:ea typeface="PingFang SC"/>
              </a:rPr>
              <a:t>mongodb</a:t>
            </a:r>
            <a:r>
              <a:rPr lang="zh-CN" altLang="en-US" sz="1600" dirty="0">
                <a:latin typeface="PingFang SC"/>
                <a:ea typeface="PingFang SC"/>
              </a:rPr>
              <a:t>呢？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288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944688"/>
            <a:ext cx="7518400" cy="239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884" name="文本框 3"/>
          <p:cNvSpPr txBox="1"/>
          <p:nvPr/>
        </p:nvSpPr>
        <p:spPr>
          <a:xfrm>
            <a:off x="1001713" y="4873625"/>
            <a:ext cx="488315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b="1" dirty="0">
                <a:latin typeface="PingFang SC"/>
                <a:ea typeface="PingFang SC"/>
              </a:rPr>
              <a:t>DataFrame</a:t>
            </a:r>
            <a:r>
              <a:rPr lang="zh-CN" altLang="en-US" sz="1400" b="1" dirty="0">
                <a:latin typeface="PingFang SC"/>
                <a:ea typeface="PingFang SC"/>
              </a:rPr>
              <a:t>对象既有行索引，又有列索引</a:t>
            </a:r>
            <a:endParaRPr lang="zh-CN" altLang="en-US" sz="1400" b="1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行索引，表明不同行，横向索引，叫</a:t>
            </a:r>
            <a:r>
              <a:rPr lang="en-US" altLang="zh-CN" sz="1400" dirty="0">
                <a:latin typeface="PingFang SC"/>
                <a:ea typeface="PingFang SC"/>
              </a:rPr>
              <a:t>index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轴，</a:t>
            </a:r>
            <a:r>
              <a:rPr lang="en-US" altLang="zh-CN" sz="1400" dirty="0">
                <a:latin typeface="PingFang SC"/>
                <a:ea typeface="PingFang SC"/>
              </a:rPr>
              <a:t>axis=0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列索引，表名不同列，纵向索引，叫</a:t>
            </a:r>
            <a:r>
              <a:rPr lang="en-US" altLang="zh-CN" sz="1400" dirty="0">
                <a:latin typeface="PingFang SC"/>
                <a:ea typeface="PingFang SC"/>
              </a:rPr>
              <a:t>columns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轴，</a:t>
            </a:r>
            <a:r>
              <a:rPr lang="en-US" altLang="zh-CN" sz="1400" dirty="0">
                <a:latin typeface="PingFang SC"/>
                <a:ea typeface="PingFang SC"/>
              </a:rPr>
              <a:t>axis=1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1763713" y="557213"/>
            <a:ext cx="5259387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363" name="文本框 6"/>
          <p:cNvSpPr txBox="1"/>
          <p:nvPr/>
        </p:nvSpPr>
        <p:spPr>
          <a:xfrm>
            <a:off x="296863" y="2322513"/>
            <a:ext cx="4097337" cy="922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1.</a:t>
            </a:r>
            <a:r>
              <a:rPr lang="zh-CN" altLang="en-US" dirty="0">
                <a:latin typeface="PingFang SC"/>
                <a:ea typeface="PingFang SC"/>
              </a:rPr>
              <a:t>能将数据进行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可视化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更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直观</a:t>
            </a:r>
            <a:r>
              <a:rPr lang="zh-CN" altLang="en-US" dirty="0">
                <a:latin typeface="PingFang SC"/>
                <a:ea typeface="PingFang SC"/>
              </a:rPr>
              <a:t>的呈现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2.</a:t>
            </a:r>
            <a:r>
              <a:rPr lang="zh-CN" altLang="en-US" dirty="0">
                <a:latin typeface="PingFang SC"/>
                <a:ea typeface="PingFang SC"/>
              </a:rPr>
              <a:t>使数据更加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客观</a:t>
            </a:r>
            <a:r>
              <a:rPr lang="zh-CN" altLang="en-US" dirty="0">
                <a:latin typeface="PingFang SC"/>
                <a:ea typeface="PingFang SC"/>
              </a:rPr>
              <a:t>、更具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说服力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15364" name="图片 2"/>
          <p:cNvPicPr>
            <a:picLocks noChangeAspect="1"/>
          </p:cNvPicPr>
          <p:nvPr/>
        </p:nvPicPr>
        <p:blipFill>
          <a:blip r:embed="rId1"/>
          <a:srcRect l="4024" t="6535" r="8159"/>
          <a:stretch>
            <a:fillRect/>
          </a:stretch>
        </p:blipFill>
        <p:spPr>
          <a:xfrm>
            <a:off x="4048125" y="1692275"/>
            <a:ext cx="5095875" cy="4338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493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755775"/>
            <a:ext cx="6867525" cy="395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269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188" y="1824038"/>
            <a:ext cx="7227887" cy="182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119188" y="3927475"/>
            <a:ext cx="6613525" cy="2062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那么问题来了：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有什么关系呢？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Series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能够传入字典，那么</a:t>
            </a: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能够传入字典作为数据么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？那么</a:t>
            </a:r>
            <a:r>
              <a:rPr kumimoji="1" lang="en-US" altLang="zh-CN" sz="1600" kern="1200" cap="none" spc="0" normalizeH="0" baseline="0" noProof="0" dirty="0" err="1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是不是也可以这样传入呢？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对于一个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dataframe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类型，既有行索引，又有列索引，我们能够对他做什么操作呢</a:t>
            </a:r>
            <a:endParaRPr kumimoji="1" lang="zh-CN" altLang="en-US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9027" name="文本框 4"/>
          <p:cNvSpPr txBox="1"/>
          <p:nvPr/>
        </p:nvSpPr>
        <p:spPr>
          <a:xfrm>
            <a:off x="1235075" y="1563688"/>
            <a:ext cx="69357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和一个</a:t>
            </a:r>
            <a:r>
              <a:rPr lang="en-US" altLang="zh-CN" sz="1600" dirty="0">
                <a:latin typeface="PingFang SC"/>
                <a:ea typeface="PingFang SC"/>
              </a:rPr>
              <a:t>ndarray</a:t>
            </a:r>
            <a:r>
              <a:rPr lang="zh-CN" altLang="en-US" sz="1600" dirty="0">
                <a:latin typeface="PingFang SC"/>
                <a:ea typeface="PingFang SC"/>
              </a:rPr>
              <a:t>一样，我们通过</a:t>
            </a:r>
            <a:r>
              <a:rPr lang="en-US" altLang="zh-CN" sz="1600" dirty="0">
                <a:latin typeface="PingFang SC"/>
                <a:ea typeface="PingFang SC"/>
              </a:rPr>
              <a:t>shape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ndim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dtype</a:t>
            </a:r>
            <a:r>
              <a:rPr lang="zh-CN" altLang="en-US" sz="1600" dirty="0">
                <a:latin typeface="PingFang SC"/>
                <a:ea typeface="PingFang SC"/>
              </a:rPr>
              <a:t>了解这个</a:t>
            </a:r>
            <a:r>
              <a:rPr lang="en-US" altLang="zh-CN" sz="1600" dirty="0">
                <a:latin typeface="PingFang SC"/>
                <a:ea typeface="PingFang SC"/>
              </a:rPr>
              <a:t>ndarray</a:t>
            </a:r>
            <a:r>
              <a:rPr lang="zh-CN" altLang="en-US" sz="1600" dirty="0">
                <a:latin typeface="PingFang SC"/>
                <a:ea typeface="PingFang SC"/>
              </a:rPr>
              <a:t>的基本信息，那么对于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我们有什么方法了解呢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2902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2528888"/>
            <a:ext cx="7500938" cy="3378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1075" name="文本框 4"/>
          <p:cNvSpPr txBox="1"/>
          <p:nvPr/>
        </p:nvSpPr>
        <p:spPr>
          <a:xfrm>
            <a:off x="1390650" y="1719263"/>
            <a:ext cx="6761163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那么回到之前我们读取的狗名字统计的数据上，我们尝试一下刚刚的方法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很多同学肯定想知道使用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次数最高的前几个名字是什么呢？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df.sort_values(by="Count_AnimalName",ascending=</a:t>
            </a:r>
            <a:r>
              <a:rPr lang="en-US" altLang="zh-CN" sz="1600" i="1" dirty="0">
                <a:latin typeface="Arial" panose="020B0604020202020204" pitchFamily="34" charset="0"/>
              </a:rPr>
              <a:t>False</a:t>
            </a:r>
            <a:r>
              <a:rPr lang="en-US" altLang="zh-CN" sz="1600" dirty="0">
                <a:latin typeface="Arial" panose="020B0604020202020204" pitchFamily="34" charset="0"/>
              </a:rPr>
              <a:t>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那么问题又来了：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如果我的数据有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列，我想按照其中的第</a:t>
            </a:r>
            <a:r>
              <a:rPr lang="en-US" altLang="zh-CN" sz="1600" dirty="0">
                <a:latin typeface="PingFang SC"/>
                <a:ea typeface="PingFang SC"/>
              </a:rPr>
              <a:t>1</a:t>
            </a:r>
            <a:r>
              <a:rPr lang="zh-CN" altLang="en-US" sz="1600" dirty="0">
                <a:latin typeface="PingFang SC"/>
                <a:ea typeface="PingFang SC"/>
              </a:rPr>
              <a:t>，第</a:t>
            </a:r>
            <a:r>
              <a:rPr lang="en-US" altLang="zh-CN" sz="1600" dirty="0">
                <a:latin typeface="PingFang SC"/>
                <a:ea typeface="PingFang SC"/>
              </a:rPr>
              <a:t>3</a:t>
            </a:r>
            <a:r>
              <a:rPr lang="zh-CN" altLang="en-US" sz="1600" dirty="0">
                <a:latin typeface="PingFang SC"/>
                <a:ea typeface="PingFang SC"/>
              </a:rPr>
              <a:t>，第</a:t>
            </a:r>
            <a:r>
              <a:rPr lang="en-US" altLang="zh-CN" sz="1600" dirty="0">
                <a:latin typeface="PingFang SC"/>
                <a:ea typeface="PingFang SC"/>
              </a:rPr>
              <a:t>8</a:t>
            </a:r>
            <a:r>
              <a:rPr lang="zh-CN" altLang="en-US" sz="1600" dirty="0">
                <a:latin typeface="PingFang SC"/>
                <a:ea typeface="PingFang SC"/>
              </a:rPr>
              <a:t>列排序，怎么办？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看</a:t>
            </a:r>
            <a:r>
              <a:rPr lang="en-US" altLang="zh-CN" sz="1600" dirty="0">
                <a:latin typeface="PingFang SC"/>
                <a:ea typeface="PingFang SC"/>
              </a:rPr>
              <a:t>ipythpn</a:t>
            </a:r>
            <a:r>
              <a:rPr lang="zh-CN" altLang="en-US" sz="1600" dirty="0">
                <a:latin typeface="PingFang SC"/>
                <a:ea typeface="PingFang SC"/>
              </a:rPr>
              <a:t>的帮助文档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之取行或者列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3123" name="文本框 4"/>
          <p:cNvSpPr txBox="1"/>
          <p:nvPr/>
        </p:nvSpPr>
        <p:spPr>
          <a:xfrm>
            <a:off x="1293813" y="1939925"/>
            <a:ext cx="653732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刚刚我们知道了如何给数据按照某一行或者列排序，那么现在我们想单独研究使用次数前</a:t>
            </a:r>
            <a:r>
              <a:rPr lang="en-US" altLang="zh-CN" sz="1600" dirty="0">
                <a:latin typeface="PingFang SC"/>
                <a:ea typeface="PingFang SC"/>
              </a:rPr>
              <a:t>100</a:t>
            </a:r>
            <a:r>
              <a:rPr lang="zh-CN" altLang="en-US" sz="1600" dirty="0">
                <a:latin typeface="PingFang SC"/>
                <a:ea typeface="PingFang SC"/>
              </a:rPr>
              <a:t>的数据，应该如何做？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133124" name="文本框 6"/>
          <p:cNvSpPr txBox="1"/>
          <p:nvPr/>
        </p:nvSpPr>
        <p:spPr>
          <a:xfrm>
            <a:off x="1293813" y="3154363"/>
            <a:ext cx="6537325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df_sorted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df.sort_values(by="Count_AnimalName")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df_sorted[:100]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我们具体要选择某一列该怎么选择呢？</a:t>
            </a:r>
            <a:r>
              <a:rPr lang="en-US" altLang="zh-CN" sz="1200" dirty="0">
                <a:latin typeface="PingFang SC"/>
                <a:ea typeface="PingFang SC"/>
              </a:rPr>
              <a:t>df[" Count_AnimalName "]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我们要同时选择行和列改怎么办？</a:t>
            </a:r>
            <a:r>
              <a:rPr lang="en-US" altLang="zh-CN" sz="1200" dirty="0">
                <a:latin typeface="PingFang SC"/>
                <a:ea typeface="PingFang SC"/>
              </a:rPr>
              <a:t>df[:100][" Count_AnimalName "]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loc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3517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2798763"/>
            <a:ext cx="7140575" cy="361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458913" y="1698625"/>
            <a:ext cx="4232275" cy="86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iloc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8913" y="1698625"/>
            <a:ext cx="4232275" cy="86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还有更多的经过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pandas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优化过的选择方式：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标签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索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引行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df.iloc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通过</a:t>
            </a:r>
            <a:r>
              <a:rPr kumimoji="0" lang="zh-CN" altLang="en-US" sz="1600" b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获</a:t>
            </a:r>
            <a:r>
              <a:rPr kumimoji="0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取行</a:t>
            </a:r>
            <a:r>
              <a:rPr kumimoji="0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3722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913" y="2744788"/>
            <a:ext cx="6157912" cy="1147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22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3" y="4679950"/>
            <a:ext cx="6400800" cy="1693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7222" name="文本框 7"/>
          <p:cNvSpPr txBox="1"/>
          <p:nvPr/>
        </p:nvSpPr>
        <p:spPr>
          <a:xfrm>
            <a:off x="1458913" y="4192588"/>
            <a:ext cx="444658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赋值更改数据</a:t>
            </a:r>
            <a:r>
              <a:rPr lang="zh-CN" altLang="en-US" sz="1600" dirty="0">
                <a:latin typeface="PingFang SC"/>
                <a:ea typeface="PingFang SC"/>
              </a:rPr>
              <a:t>的过程：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之布尔索引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9267" name="文本框 4"/>
          <p:cNvSpPr txBox="1"/>
          <p:nvPr/>
        </p:nvSpPr>
        <p:spPr>
          <a:xfrm>
            <a:off x="1089025" y="1785938"/>
            <a:ext cx="7258050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回到之前狗的名字的问题上，假如我们想找到所有的使用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次数超过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800</a:t>
            </a:r>
            <a:r>
              <a:rPr lang="zh-CN" altLang="en-US" sz="1600" dirty="0">
                <a:latin typeface="PingFang SC"/>
                <a:ea typeface="PingFang SC"/>
              </a:rPr>
              <a:t>的狗的名字，应该怎么选择？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392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2847975"/>
            <a:ext cx="5441950" cy="253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之布尔索引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1315" name="文本框 4"/>
          <p:cNvSpPr txBox="1"/>
          <p:nvPr/>
        </p:nvSpPr>
        <p:spPr>
          <a:xfrm>
            <a:off x="963613" y="1785938"/>
            <a:ext cx="7383462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回到之前狗的名字的问题上，假如我们想找到所有的使用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次数超过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700</a:t>
            </a:r>
            <a:r>
              <a:rPr lang="zh-CN" altLang="en-US" sz="1600" dirty="0">
                <a:latin typeface="PingFang SC"/>
                <a:ea typeface="PingFang SC"/>
              </a:rPr>
              <a:t>并且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名字的字符串的长度大于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4</a:t>
            </a:r>
            <a:r>
              <a:rPr lang="zh-CN" altLang="en-US" sz="1600" dirty="0">
                <a:latin typeface="PingFang SC"/>
                <a:ea typeface="PingFang SC"/>
              </a:rPr>
              <a:t>的狗的名字，应该怎么选择？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4131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613" y="2717800"/>
            <a:ext cx="6926262" cy="283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4564063"/>
            <a:ext cx="2093913" cy="755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之字符串方法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43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863" y="1570038"/>
            <a:ext cx="5737225" cy="470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1146175" y="1874838"/>
            <a:ext cx="66452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matplotlib:</a:t>
            </a:r>
            <a:r>
              <a:rPr lang="zh-CN" altLang="en-US" sz="1600" dirty="0">
                <a:latin typeface="PingFang SC"/>
                <a:ea typeface="PingFang SC"/>
              </a:rPr>
              <a:t> 最流行的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底层绘图库，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主要做数据可视化图表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名字取材于</a:t>
            </a:r>
            <a:r>
              <a:rPr lang="en-US" altLang="zh-CN" sz="1600" dirty="0">
                <a:latin typeface="PingFang SC"/>
                <a:ea typeface="PingFang SC"/>
              </a:rPr>
              <a:t>MATLAB</a:t>
            </a:r>
            <a:r>
              <a:rPr lang="zh-CN" altLang="en-US" sz="1600" dirty="0">
                <a:latin typeface="PingFang SC"/>
                <a:ea typeface="PingFang SC"/>
              </a:rPr>
              <a:t>，模仿</a:t>
            </a:r>
            <a:r>
              <a:rPr lang="en-US" altLang="zh-CN" sz="1600" dirty="0">
                <a:latin typeface="PingFang SC"/>
                <a:ea typeface="PingFang SC"/>
              </a:rPr>
              <a:t>MATLAB</a:t>
            </a:r>
            <a:r>
              <a:rPr lang="zh-CN" altLang="en-US" sz="1600" dirty="0">
                <a:latin typeface="PingFang SC"/>
                <a:ea typeface="PingFang SC"/>
              </a:rPr>
              <a:t>构建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缺失数据的处理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5411" name="文本框 3"/>
          <p:cNvSpPr txBox="1"/>
          <p:nvPr/>
        </p:nvSpPr>
        <p:spPr>
          <a:xfrm>
            <a:off x="1566863" y="1868488"/>
            <a:ext cx="6429375" cy="306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观察下面这组数据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4541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2535238"/>
            <a:ext cx="7091363" cy="224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3" name="文本框 4"/>
          <p:cNvSpPr txBox="1"/>
          <p:nvPr/>
        </p:nvSpPr>
        <p:spPr>
          <a:xfrm>
            <a:off x="1566863" y="4894263"/>
            <a:ext cx="6429375" cy="738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我们的数据缺失通常有两种情况：</a:t>
            </a:r>
            <a:endParaRPr lang="en-US" altLang="zh-CN" sz="1400" dirty="0">
              <a:latin typeface="PingFang SC"/>
              <a:ea typeface="PingFang SC"/>
            </a:endParaRPr>
          </a:p>
          <a:p>
            <a:r>
              <a:rPr lang="zh-CN" altLang="en-US" sz="1400" dirty="0">
                <a:latin typeface="PingFang SC"/>
                <a:ea typeface="PingFang SC"/>
              </a:rPr>
              <a:t>一种就是空，</a:t>
            </a:r>
            <a:r>
              <a:rPr lang="en-US" altLang="zh-CN" sz="1400" dirty="0">
                <a:latin typeface="PingFang SC"/>
                <a:ea typeface="PingFang SC"/>
              </a:rPr>
              <a:t>None</a:t>
            </a:r>
            <a:r>
              <a:rPr lang="zh-CN" altLang="en-US" sz="1400" dirty="0">
                <a:latin typeface="PingFang SC"/>
                <a:ea typeface="PingFang SC"/>
              </a:rPr>
              <a:t>等，在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是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np.nan</a:t>
            </a:r>
            <a:r>
              <a:rPr lang="zh-CN" altLang="en-US" sz="1400" dirty="0">
                <a:latin typeface="PingFang SC"/>
                <a:ea typeface="PingFang SC"/>
              </a:rPr>
              <a:t>一样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endParaRPr lang="en-US" altLang="zh-CN" sz="1400" dirty="0">
              <a:latin typeface="PingFang SC"/>
              <a:ea typeface="PingFang SC"/>
            </a:endParaRPr>
          </a:p>
          <a:p>
            <a:r>
              <a:rPr lang="zh-CN" altLang="en-US" sz="1400" dirty="0">
                <a:latin typeface="PingFang SC"/>
                <a:ea typeface="PingFang SC"/>
              </a:rPr>
              <a:t>另一种是我们让其为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，蓝色框中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缺失数据的处理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47459" name="文本框 3"/>
          <p:cNvSpPr txBox="1"/>
          <p:nvPr/>
        </p:nvSpPr>
        <p:spPr>
          <a:xfrm>
            <a:off x="1196975" y="1711325"/>
            <a:ext cx="7294563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的数据，在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中我们是如何处理的？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中我们处理起来非常容易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判断数据是否为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r>
              <a:rPr lang="en-US" altLang="zh-CN" sz="1600" dirty="0">
                <a:latin typeface="PingFang SC"/>
                <a:ea typeface="PingFang SC"/>
              </a:rPr>
              <a:t>pd.isnull(df),pd.notnull(df)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处理方式</a:t>
            </a:r>
            <a:r>
              <a:rPr lang="en-US" altLang="zh-CN" sz="1600" dirty="0">
                <a:latin typeface="PingFang SC"/>
                <a:ea typeface="PingFang SC"/>
              </a:rPr>
              <a:t>1</a:t>
            </a:r>
            <a:r>
              <a:rPr lang="zh-CN" altLang="en-US" sz="1600" dirty="0">
                <a:latin typeface="PingFang SC"/>
                <a:ea typeface="PingFang SC"/>
              </a:rPr>
              <a:t>：删除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所在的行列</a:t>
            </a:r>
            <a:r>
              <a:rPr lang="en-US" altLang="zh-CN" sz="1600" dirty="0">
                <a:latin typeface="Arial" panose="020B0604020202020204" pitchFamily="34" charset="0"/>
              </a:rPr>
              <a:t>dropna</a:t>
            </a:r>
            <a:r>
              <a:rPr lang="zh-CN" altLang="en-US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(axis=0, how='any',</a:t>
            </a:r>
            <a:r>
              <a:rPr lang="zh-CN" altLang="en-US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inplace=False)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处理方式</a:t>
            </a:r>
            <a:r>
              <a:rPr lang="en-US" altLang="zh-CN" sz="1600" dirty="0">
                <a:latin typeface="PingFang SC"/>
                <a:ea typeface="PingFang SC"/>
              </a:rPr>
              <a:t>2</a:t>
            </a:r>
            <a:r>
              <a:rPr lang="zh-CN" altLang="en-US" sz="1600" dirty="0">
                <a:latin typeface="PingFang SC"/>
                <a:ea typeface="PingFang SC"/>
              </a:rPr>
              <a:t>：填充数据，</a:t>
            </a:r>
            <a:r>
              <a:rPr lang="en-US" altLang="zh-CN" sz="1600" dirty="0">
                <a:latin typeface="PingFang SC"/>
                <a:ea typeface="PingFang SC"/>
              </a:rPr>
              <a:t>t.fillna(t.mean()),t.fiallna(t.median()),t.fillna(0)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处理为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的数据：</a:t>
            </a:r>
            <a:r>
              <a:rPr lang="en-US" altLang="zh-CN" sz="1600" dirty="0">
                <a:latin typeface="Arial" panose="020B0604020202020204" pitchFamily="34" charset="0"/>
                <a:ea typeface="Mangal"/>
              </a:rPr>
              <a:t>t[t==0]=np.nan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当然并不是每次为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的数据都需要处理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计算平均值等情况，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是不参与计算的，但是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会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内容占位符 1"/>
          <p:cNvSpPr>
            <a:spLocks noGrp="1"/>
          </p:cNvSpPr>
          <p:nvPr>
            <p:ph idx="1"/>
          </p:nvPr>
        </p:nvSpPr>
        <p:spPr>
          <a:xfrm>
            <a:off x="765175" y="1854200"/>
            <a:ext cx="7594600" cy="1754188"/>
          </a:xfrm>
        </p:spPr>
        <p:txBody>
          <a:bodyPr vert="horz" wrap="square" lIns="91440" tIns="45720" rIns="91440" bIns="45720" anchor="t" anchorCtr="0"/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假设现在我们有一组从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2006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年到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2016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年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1000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部最流行的电影数据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，我们想知道这些电影数据中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评分的平均分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，导演的人数等信息，我们应该怎么获取？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数据来源：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https://www.kaggle.com/damianpanek/sunday-eda/data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49507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常用统计方法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常用统计方法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150531" name="组 5"/>
          <p:cNvGrpSpPr/>
          <p:nvPr/>
        </p:nvGrpSpPr>
        <p:grpSpPr>
          <a:xfrm>
            <a:off x="1157288" y="2019300"/>
            <a:ext cx="6810375" cy="3522663"/>
            <a:chOff x="1157794" y="2018692"/>
            <a:chExt cx="6809361" cy="3522490"/>
          </a:xfrm>
        </p:grpSpPr>
        <p:pic>
          <p:nvPicPr>
            <p:cNvPr id="150532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7794" y="2018692"/>
              <a:ext cx="6809361" cy="35224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1234912" y="3186260"/>
              <a:ext cx="5081048" cy="405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534" name="文本框 3"/>
            <p:cNvSpPr txBox="1"/>
            <p:nvPr/>
          </p:nvSpPr>
          <p:spPr>
            <a:xfrm>
              <a:off x="1282045" y="3195687"/>
              <a:ext cx="5015060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1600" dirty="0">
                  <a:latin typeface="PingFang SC"/>
                  <a:ea typeface="PingFang SC"/>
                </a:rPr>
                <a:t>temp_list = df["Actors"].str.split(",").tolist()</a:t>
              </a:r>
              <a:endParaRPr lang="en-US" altLang="zh-CN" sz="1600" dirty="0">
                <a:latin typeface="PingFang SC"/>
                <a:ea typeface="PingFang SC"/>
              </a:endParaRPr>
            </a:p>
            <a:p>
              <a:pPr>
                <a:buNone/>
              </a:pPr>
              <a:r>
                <a:rPr lang="en-US" altLang="zh-CN" sz="1600" dirty="0">
                  <a:latin typeface="PingFang SC"/>
                  <a:ea typeface="PingFang SC"/>
                </a:rPr>
                <a:t>nums = set([i for j in temp_list for i in j])</a:t>
              </a:r>
              <a:endParaRPr lang="zh-CN" altLang="en-US" sz="1600" dirty="0"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1555" name="文本框 3"/>
          <p:cNvSpPr txBox="1"/>
          <p:nvPr/>
        </p:nvSpPr>
        <p:spPr>
          <a:xfrm>
            <a:off x="1566863" y="1868488"/>
            <a:ext cx="642937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dirty="0">
                <a:latin typeface="PingFang SC"/>
                <a:ea typeface="PingFang SC"/>
              </a:rPr>
              <a:t>对于这一组电影数据，如果我们想</a:t>
            </a:r>
            <a:r>
              <a:rPr lang="en-US" altLang="zh-CN" sz="1400" dirty="0">
                <a:latin typeface="PingFang SC"/>
                <a:ea typeface="PingFang SC"/>
              </a:rPr>
              <a:t>rating</a:t>
            </a:r>
            <a:r>
              <a:rPr lang="zh-CN" altLang="en-US" sz="1400" dirty="0">
                <a:latin typeface="PingFang SC"/>
                <a:ea typeface="PingFang SC"/>
              </a:rPr>
              <a:t>，</a:t>
            </a:r>
            <a:r>
              <a:rPr lang="en-US" altLang="zh-CN" sz="1400" dirty="0">
                <a:latin typeface="PingFang SC"/>
                <a:ea typeface="PingFang SC"/>
              </a:rPr>
              <a:t>runtime</a:t>
            </a:r>
            <a:r>
              <a:rPr lang="zh-CN" altLang="en-US" sz="1400" dirty="0">
                <a:latin typeface="PingFang SC"/>
                <a:ea typeface="PingFang SC"/>
              </a:rPr>
              <a:t>的分布情况，应该如何呈现数据？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2579" name="文本框 3"/>
          <p:cNvSpPr txBox="1"/>
          <p:nvPr/>
        </p:nvSpPr>
        <p:spPr>
          <a:xfrm>
            <a:off x="1566863" y="1868488"/>
            <a:ext cx="6429375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对于这一组电影数据，如果我们希望统计电影分类</a:t>
            </a:r>
            <a:r>
              <a:rPr lang="en-US" altLang="zh-CN" sz="1400" dirty="0">
                <a:latin typeface="PingFang SC"/>
                <a:ea typeface="PingFang SC"/>
              </a:rPr>
              <a:t>(genre)</a:t>
            </a:r>
            <a:r>
              <a:rPr lang="zh-CN" altLang="en-US" sz="1400" dirty="0">
                <a:latin typeface="PingFang SC"/>
                <a:ea typeface="PingFang SC"/>
              </a:rPr>
              <a:t>的情况，应该如何处理数据？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思路：重新构造一个全为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的数组，列名为分类，如果某一条数据中分类出现过，就让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变为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5360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731963"/>
            <a:ext cx="8629650" cy="296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数据合并之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join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4627" name="文本框 1"/>
          <p:cNvSpPr txBox="1"/>
          <p:nvPr/>
        </p:nvSpPr>
        <p:spPr>
          <a:xfrm>
            <a:off x="1352550" y="1709738"/>
            <a:ext cx="59166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join:</a:t>
            </a:r>
            <a:r>
              <a:rPr lang="zh-CN" altLang="en-US" dirty="0">
                <a:latin typeface="PingFang SC"/>
                <a:ea typeface="PingFang SC"/>
              </a:rPr>
              <a:t>默认情况下他是把行索引相同的数据合并到一起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5462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2478088"/>
            <a:ext cx="4122738" cy="3505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数据合并之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merge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6675" name="文本框 1"/>
          <p:cNvSpPr txBox="1"/>
          <p:nvPr/>
        </p:nvSpPr>
        <p:spPr>
          <a:xfrm>
            <a:off x="1352550" y="1390650"/>
            <a:ext cx="60023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merge:</a:t>
            </a:r>
            <a:r>
              <a:rPr lang="zh-CN" altLang="en-US" dirty="0">
                <a:latin typeface="PingFang SC"/>
                <a:ea typeface="PingFang SC"/>
              </a:rPr>
              <a:t>按照指定的列把数据按照一定的方式合并到一起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566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838325"/>
            <a:ext cx="6011863" cy="436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677" name="文本框 6"/>
          <p:cNvSpPr txBox="1"/>
          <p:nvPr/>
        </p:nvSpPr>
        <p:spPr>
          <a:xfrm>
            <a:off x="7286625" y="1925638"/>
            <a:ext cx="17303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默认的合并方式</a:t>
            </a:r>
            <a:r>
              <a:rPr lang="en-US" altLang="zh-CN" sz="1600" dirty="0">
                <a:latin typeface="PingFang SC"/>
                <a:ea typeface="PingFang SC"/>
              </a:rPr>
              <a:t>inner</a:t>
            </a:r>
            <a:r>
              <a:rPr lang="zh-CN" altLang="en-US" sz="1600" dirty="0">
                <a:latin typeface="PingFang SC"/>
                <a:ea typeface="PingFang SC"/>
              </a:rPr>
              <a:t>，交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集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78" name="文本框 7"/>
          <p:cNvSpPr txBox="1"/>
          <p:nvPr/>
        </p:nvSpPr>
        <p:spPr>
          <a:xfrm>
            <a:off x="7286625" y="3390900"/>
            <a:ext cx="17303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outer</a:t>
            </a:r>
            <a:r>
              <a:rPr lang="zh-CN" altLang="en-US" sz="1600" dirty="0">
                <a:latin typeface="PingFang SC"/>
                <a:ea typeface="PingFang SC"/>
              </a:rPr>
              <a:t>，并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集，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79" name="文本框 8"/>
          <p:cNvSpPr txBox="1"/>
          <p:nvPr/>
        </p:nvSpPr>
        <p:spPr>
          <a:xfrm>
            <a:off x="7286625" y="4416425"/>
            <a:ext cx="1730375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left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左边为准，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56680" name="文本框 9"/>
          <p:cNvSpPr txBox="1"/>
          <p:nvPr/>
        </p:nvSpPr>
        <p:spPr>
          <a:xfrm>
            <a:off x="7286625" y="5367338"/>
            <a:ext cx="17303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merge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right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右边为准，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补全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58723" name="文本框 1"/>
          <p:cNvSpPr txBox="1"/>
          <p:nvPr/>
        </p:nvSpPr>
        <p:spPr>
          <a:xfrm>
            <a:off x="1741488" y="2081213"/>
            <a:ext cx="6002337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刚刚我们学会了数据分合并，那么接下来，我们按照电影分类</a:t>
            </a:r>
            <a:r>
              <a:rPr lang="en-US" altLang="zh-CN" dirty="0">
                <a:latin typeface="PingFang SC"/>
                <a:ea typeface="PingFang SC"/>
              </a:rPr>
              <a:t>(genre)</a:t>
            </a:r>
            <a:r>
              <a:rPr lang="zh-CN" altLang="en-US" dirty="0">
                <a:latin typeface="PingFang SC"/>
                <a:ea typeface="PingFang SC"/>
              </a:rPr>
              <a:t>信息把数据呈现出来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41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1446213"/>
            <a:ext cx="5845175" cy="446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4"/>
          <p:cNvSpPr txBox="1"/>
          <p:nvPr/>
        </p:nvSpPr>
        <p:spPr>
          <a:xfrm>
            <a:off x="7027863" y="3063875"/>
            <a:ext cx="1652587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axis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指的是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或者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y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这种坐标轴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0771" name="文本框 1"/>
          <p:cNvSpPr txBox="1"/>
          <p:nvPr/>
        </p:nvSpPr>
        <p:spPr>
          <a:xfrm>
            <a:off x="938213" y="1895475"/>
            <a:ext cx="7248525" cy="240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现在我们有一组关于全球星巴克店铺的统计数据，如果我想知道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美国的星巴克数量和中国</a:t>
            </a:r>
            <a:r>
              <a:rPr lang="zh-CN" altLang="en-US" sz="1600" dirty="0">
                <a:latin typeface="PingFang SC"/>
                <a:ea typeface="PingFang SC"/>
              </a:rPr>
              <a:t>的哪个多，或者我想知道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中国每个省份星巴克的数量</a:t>
            </a:r>
            <a:r>
              <a:rPr lang="zh-CN" altLang="en-US" sz="1600" dirty="0">
                <a:latin typeface="PingFang SC"/>
                <a:ea typeface="PingFang SC"/>
              </a:rPr>
              <a:t>的情况，那么应该怎么办？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思路：遍历一遍，每次加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？？？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数据来源：</a:t>
            </a:r>
            <a:r>
              <a:rPr lang="en-US" altLang="zh-CN" sz="1600" dirty="0">
                <a:latin typeface="PingFang SC"/>
                <a:ea typeface="PingFang SC"/>
              </a:rPr>
              <a:t>https://www.kaggle.com/starbucks/store-locations/data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2819" name="文本框 1"/>
          <p:cNvSpPr txBox="1"/>
          <p:nvPr/>
        </p:nvSpPr>
        <p:spPr>
          <a:xfrm>
            <a:off x="1843088" y="1925638"/>
            <a:ext cx="5589587" cy="1322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中类似的分组的操作我们有很简单的方式来完成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df.groupby(by="columns_name")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那么问题来了，调用</a:t>
            </a:r>
            <a:r>
              <a:rPr lang="en-US" altLang="zh-CN" sz="1600" dirty="0">
                <a:latin typeface="PingFang SC"/>
                <a:ea typeface="PingFang SC"/>
              </a:rPr>
              <a:t>groupby</a:t>
            </a:r>
            <a:r>
              <a:rPr lang="zh-CN" altLang="en-US" sz="1600" dirty="0">
                <a:latin typeface="PingFang SC"/>
                <a:ea typeface="PingFang SC"/>
              </a:rPr>
              <a:t>方法之后返回的是什么内容？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4867" name="文本框 3"/>
          <p:cNvSpPr txBox="1"/>
          <p:nvPr/>
        </p:nvSpPr>
        <p:spPr>
          <a:xfrm>
            <a:off x="1658938" y="1847850"/>
            <a:ext cx="6580187" cy="304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df.groupby(by="columns_name")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是一个</a:t>
            </a:r>
            <a:r>
              <a:rPr lang="en-US" altLang="zh-CN" sz="1600" dirty="0">
                <a:latin typeface="PingFang SC"/>
                <a:ea typeface="PingFang SC"/>
              </a:rPr>
              <a:t>DataFrameGroupBy</a:t>
            </a:r>
            <a:r>
              <a:rPr lang="zh-CN" altLang="en-US" sz="1600" dirty="0">
                <a:latin typeface="PingFang SC"/>
                <a:ea typeface="PingFang SC"/>
              </a:rPr>
              <a:t>对象，是可迭代的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中的每一个元素是一个元组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元组里面是（索引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分组的值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，分组之后的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那么，回到之前的问题：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要统计美国和中国的星巴克的数量，我们应该怎么做？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分组之后的每个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的长度？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长度是一个思路，但是我们有更多的方法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聚合方法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来解决这个问题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6915" name="文本框 3"/>
          <p:cNvSpPr txBox="1"/>
          <p:nvPr/>
        </p:nvSpPr>
        <p:spPr>
          <a:xfrm>
            <a:off x="1901825" y="1819275"/>
            <a:ext cx="53213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要统计美国和中国的星巴克的数量，我们应该怎么做？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DataFrameGroupBy</a:t>
            </a:r>
            <a:r>
              <a:rPr lang="zh-CN" altLang="en-US" sz="1600" dirty="0">
                <a:latin typeface="PingFang SC"/>
                <a:ea typeface="PingFang SC"/>
              </a:rPr>
              <a:t>对象有很多经过优化的方法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166916" name="图片 1"/>
          <p:cNvPicPr>
            <a:picLocks noChangeAspect="1"/>
          </p:cNvPicPr>
          <p:nvPr/>
        </p:nvPicPr>
        <p:blipFill>
          <a:blip r:embed="rId1"/>
          <a:srcRect t="12257" b="18388"/>
          <a:stretch>
            <a:fillRect/>
          </a:stretch>
        </p:blipFill>
        <p:spPr>
          <a:xfrm>
            <a:off x="1901825" y="2914650"/>
            <a:ext cx="4254500" cy="2036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896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68963" name="文本框 3"/>
          <p:cNvSpPr txBox="1"/>
          <p:nvPr/>
        </p:nvSpPr>
        <p:spPr>
          <a:xfrm>
            <a:off x="1303338" y="1711325"/>
            <a:ext cx="6518275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如果我们需要对国家和省份进行分组统计，应该怎么操作呢？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grouped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</a:t>
            </a:r>
            <a:r>
              <a:rPr lang="en-US" altLang="zh-CN" sz="1600" dirty="0">
                <a:latin typeface="Arial" panose="020B0604020202020204" pitchFamily="34" charset="0"/>
              </a:rPr>
              <a:t>groupby(by=[df["Country"],df["State/Province"]])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很多时候我们只希望对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获取分组之后的某一部分数据</a:t>
            </a:r>
            <a:r>
              <a:rPr lang="zh-CN" altLang="en-US" sz="1600" dirty="0">
                <a:latin typeface="PingFang SC"/>
                <a:ea typeface="PingFang SC"/>
              </a:rPr>
              <a:t>，或者说我们只希望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对某几列数据进行分组</a:t>
            </a:r>
            <a:r>
              <a:rPr lang="zh-CN" altLang="en-US" sz="1600" dirty="0">
                <a:latin typeface="PingFang SC"/>
                <a:ea typeface="PingFang SC"/>
              </a:rPr>
              <a:t>，这个时候我们应该怎么办呢？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获取分组之后的某一部分数据：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df.groupby(by=["Country","State/Province"])["Country"].count()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对某几列数据进行分组：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 df["Country"].groupby(by=[df["Country"],df["State/Province"]]).count()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观察结果，由于只选择了一列数据，所以结果是一个</a:t>
            </a:r>
            <a:r>
              <a:rPr lang="en-US" altLang="zh-CN" sz="1600" dirty="0">
                <a:latin typeface="PingFang SC"/>
                <a:ea typeface="PingFang SC"/>
              </a:rPr>
              <a:t>Series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如果我想返回一个</a:t>
            </a:r>
            <a:r>
              <a:rPr lang="en-US" altLang="zh-CN" sz="1600" dirty="0"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类型呢？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分组和聚合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71011" name="文本框 3"/>
          <p:cNvSpPr txBox="1"/>
          <p:nvPr/>
        </p:nvSpPr>
        <p:spPr>
          <a:xfrm>
            <a:off x="1196975" y="1819275"/>
            <a:ext cx="7429500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t1 = df[["Country"]].groupby(by=[df["Country"],df["State/Province"]]).count()</a:t>
            </a:r>
            <a:br>
              <a:rPr lang="en-US" altLang="zh-CN" sz="1600" dirty="0">
                <a:latin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</a:rPr>
              <a:t>t2 = df.groupby(by=["Country","State/Province"])[["Country"]].count()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以上的两条命令结果一样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和之前的结果的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区别在</a:t>
            </a:r>
            <a:r>
              <a:rPr lang="zh-CN" altLang="en-US" sz="1600" dirty="0">
                <a:latin typeface="PingFang SC"/>
                <a:ea typeface="PingFang SC"/>
              </a:rPr>
              <a:t>于当前返回的是一个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DataFrame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和之前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使用一个分组条件</a:t>
            </a:r>
            <a:r>
              <a:rPr lang="zh-CN" altLang="en-US" sz="1600" dirty="0">
                <a:latin typeface="PingFang SC"/>
                <a:ea typeface="PingFang SC"/>
              </a:rPr>
              <a:t>相比，当前的返回结果的前两列是什么？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索引和复合索引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000" y="1857375"/>
            <a:ext cx="7096125" cy="37861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简单的索引操作：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获取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r>
              <a:rPr lang="en-US" altLang="zh-CN" sz="1600" dirty="0">
                <a:latin typeface="PingFang SC"/>
                <a:ea typeface="PingFang SC"/>
              </a:rPr>
              <a:t>df.index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指定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：</a:t>
            </a:r>
            <a:r>
              <a:rPr lang="en-US" altLang="zh-CN" sz="1600" dirty="0">
                <a:latin typeface="PingFang SC"/>
                <a:ea typeface="PingFang SC"/>
              </a:rPr>
              <a:t>df.index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['x','y']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重新设置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df.reindex(list("abcedf"))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指定某一列作为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 ：</a:t>
            </a:r>
            <a:r>
              <a:rPr lang="en-US" altLang="zh-CN" sz="1600" dirty="0">
                <a:latin typeface="PingFang SC"/>
                <a:ea typeface="PingFang SC"/>
              </a:rPr>
              <a:t>df.set_index("Country",drop=False)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返回</a:t>
            </a:r>
            <a:r>
              <a:rPr lang="en-US" altLang="zh-CN" sz="1600" dirty="0">
                <a:latin typeface="PingFang SC"/>
                <a:ea typeface="PingFang SC"/>
              </a:rPr>
              <a:t>index</a:t>
            </a:r>
            <a:r>
              <a:rPr lang="zh-CN" altLang="en-US" sz="1600" dirty="0">
                <a:latin typeface="PingFang SC"/>
                <a:ea typeface="PingFang SC"/>
              </a:rPr>
              <a:t>的唯一值：</a:t>
            </a:r>
            <a:r>
              <a:rPr lang="en-US" altLang="zh-CN" sz="1600" dirty="0">
                <a:latin typeface="PingFang SC"/>
                <a:ea typeface="PingFang SC"/>
              </a:rPr>
              <a:t>df.set_index("Country").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index.unique</a:t>
            </a:r>
            <a:r>
              <a:rPr lang="en-US" altLang="zh-CN" sz="1600" dirty="0">
                <a:latin typeface="PingFang SC"/>
                <a:ea typeface="PingFang SC"/>
              </a:rPr>
              <a:t>()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为一个</a:t>
            </a:r>
            <a:r>
              <a:rPr lang="en-US" altLang="zh-CN" sz="1600" dirty="0">
                <a:latin typeface="PingFang SC"/>
                <a:ea typeface="PingFang SC"/>
              </a:rPr>
              <a:t>DataFrame,</a:t>
            </a:r>
            <a:r>
              <a:rPr lang="zh-CN" altLang="en-US" sz="1600" dirty="0">
                <a:latin typeface="PingFang SC"/>
                <a:ea typeface="PingFang SC"/>
              </a:rPr>
              <a:t>那么当</a:t>
            </a:r>
            <a:r>
              <a:rPr lang="en-US" altLang="zh-CN" sz="1600" dirty="0">
                <a:latin typeface="PingFang SC"/>
                <a:ea typeface="PingFang SC"/>
              </a:rPr>
              <a:t>a.set_index(["c","d"])</a:t>
            </a:r>
            <a:r>
              <a:rPr lang="zh-CN" altLang="en-US" sz="1600" dirty="0">
                <a:latin typeface="PingFang SC"/>
                <a:ea typeface="PingFang SC"/>
              </a:rPr>
              <a:t>即设置两个索引的时候是什么样子的结果呢？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a = pd.DataFrame({'a': range(7),'b': range(7, 0, -1),'c': ['one','one','one','two','two','two', 'two'],'d': list("hjklmno")})</a:t>
            </a:r>
            <a:br>
              <a:rPr lang="en-US" altLang="zh-CN" sz="1400" dirty="0">
                <a:latin typeface="PingFang SC"/>
                <a:ea typeface="PingFang SC"/>
              </a:rPr>
            </a:b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510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0" y="1692275"/>
            <a:ext cx="6635750" cy="364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5108" name="文本框 5"/>
          <p:cNvSpPr txBox="1"/>
          <p:nvPr/>
        </p:nvSpPr>
        <p:spPr>
          <a:xfrm>
            <a:off x="1244600" y="5622925"/>
            <a:ext cx="4465638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那么问题来了：我只想取索引</a:t>
            </a:r>
            <a:r>
              <a:rPr lang="en-US" altLang="zh-CN" sz="1600" dirty="0">
                <a:latin typeface="PingFang SC"/>
                <a:ea typeface="PingFang SC"/>
              </a:rPr>
              <a:t>h</a:t>
            </a:r>
            <a:r>
              <a:rPr lang="zh-CN" altLang="en-US" sz="1600" dirty="0">
                <a:latin typeface="PingFang SC"/>
                <a:ea typeface="PingFang SC"/>
              </a:rPr>
              <a:t>对应值怎么办？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Series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77155" name="文本框 5"/>
          <p:cNvSpPr txBox="1"/>
          <p:nvPr/>
        </p:nvSpPr>
        <p:spPr>
          <a:xfrm>
            <a:off x="1411288" y="1654175"/>
            <a:ext cx="446405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我只想取索引</a:t>
            </a:r>
            <a:r>
              <a:rPr lang="en-US" altLang="zh-CN" sz="1600" dirty="0">
                <a:latin typeface="PingFang SC"/>
                <a:ea typeface="PingFang SC"/>
              </a:rPr>
              <a:t>h</a:t>
            </a:r>
            <a:r>
              <a:rPr lang="zh-CN" altLang="en-US" sz="1600" dirty="0">
                <a:latin typeface="PingFang SC"/>
                <a:ea typeface="PingFang SC"/>
              </a:rPr>
              <a:t>对应值怎么办？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pic>
        <p:nvPicPr>
          <p:cNvPr id="17715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288" y="2247900"/>
            <a:ext cx="6789737" cy="397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7" name="文本框 6"/>
          <p:cNvSpPr txBox="1"/>
          <p:nvPr/>
        </p:nvSpPr>
        <p:spPr>
          <a:xfrm>
            <a:off x="4046538" y="4621213"/>
            <a:ext cx="3822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Arial" panose="020B0604020202020204" pitchFamily="34" charset="0"/>
              </a:rPr>
              <a:t>那么：</a:t>
            </a:r>
            <a:r>
              <a:rPr lang="en-US" altLang="zh-CN" dirty="0">
                <a:latin typeface="Arial" panose="020B0604020202020204" pitchFamily="34" charset="0"/>
              </a:rPr>
              <a:t>DataFrame</a:t>
            </a:r>
            <a:r>
              <a:rPr lang="zh-CN" altLang="en-US" dirty="0">
                <a:latin typeface="Arial" panose="020B0604020202020204" pitchFamily="34" charset="0"/>
              </a:rPr>
              <a:t>是怎样取值呢？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复合索引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7920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849438"/>
            <a:ext cx="5981700" cy="377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4" name="文本框 7"/>
          <p:cNvSpPr txBox="1"/>
          <p:nvPr/>
        </p:nvSpPr>
        <p:spPr>
          <a:xfrm>
            <a:off x="3570288" y="5476875"/>
            <a:ext cx="496093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那么，回到星巴克数据的问题上来，如果我们想单独的获取分组之后北京的星巴克总数，应该怎么做？</a:t>
            </a:r>
            <a:endParaRPr lang="zh-CN" altLang="en-US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435" name="文本框 2"/>
          <p:cNvSpPr txBox="1"/>
          <p:nvPr/>
        </p:nvSpPr>
        <p:spPr>
          <a:xfrm>
            <a:off x="1343025" y="1773238"/>
            <a:ext cx="641032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每个红色的点是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坐标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把</a:t>
            </a:r>
            <a:r>
              <a:rPr lang="en-US" altLang="zh-CN" sz="1600" dirty="0">
                <a:latin typeface="PingFang SC"/>
                <a:ea typeface="PingFang SC"/>
              </a:rPr>
              <a:t>5</a:t>
            </a:r>
            <a:r>
              <a:rPr lang="zh-CN" altLang="en-US" sz="1600" dirty="0">
                <a:latin typeface="PingFang SC"/>
                <a:ea typeface="PingFang SC"/>
              </a:rPr>
              <a:t>个点的坐标连接成一条线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组成了一个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sp>
        <p:nvSpPr>
          <p:cNvPr id="18436" name="文本框 4"/>
          <p:cNvSpPr txBox="1"/>
          <p:nvPr/>
        </p:nvSpPr>
        <p:spPr>
          <a:xfrm>
            <a:off x="1343025" y="2457450"/>
            <a:ext cx="6410325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那么到底如何把它通过代码画出来呢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通过下面的小例子我们来看一下</a:t>
            </a: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该如何简单的使用</a:t>
            </a:r>
            <a:endParaRPr lang="zh-CN" altLang="en-US" sz="1600" dirty="0">
              <a:latin typeface="PingFang SC"/>
              <a:ea typeface="PingFang SC"/>
            </a:endParaRPr>
          </a:p>
        </p:txBody>
      </p:sp>
      <p:sp>
        <p:nvSpPr>
          <p:cNvPr id="18437" name="文本框 6"/>
          <p:cNvSpPr txBox="1"/>
          <p:nvPr/>
        </p:nvSpPr>
        <p:spPr>
          <a:xfrm>
            <a:off x="1343025" y="3783013"/>
            <a:ext cx="641032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假设一天中每隔两个小时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range(2,26,2))</a:t>
            </a:r>
            <a:r>
              <a:rPr lang="zh-CN" altLang="en-US" sz="1600" dirty="0">
                <a:latin typeface="PingFang SC"/>
                <a:ea typeface="PingFang SC"/>
              </a:rPr>
              <a:t>的气温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℃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分别是</a:t>
            </a:r>
            <a:r>
              <a:rPr lang="en-US" altLang="zh-CN" sz="1600" dirty="0">
                <a:latin typeface="PingFang SC"/>
                <a:ea typeface="PingFang SC"/>
              </a:rPr>
              <a:t>[15,13,14.5,17,20,25,26,26,27,22,18,15]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1251" name="文本框 7"/>
          <p:cNvSpPr txBox="1"/>
          <p:nvPr/>
        </p:nvSpPr>
        <p:spPr>
          <a:xfrm>
            <a:off x="2130425" y="1955800"/>
            <a:ext cx="4864100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使用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呈现出店铺总数排名前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的国家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使用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呈现出每个中国每个城市的店铺数量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0425" y="1955800"/>
            <a:ext cx="5670550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现在我们有全球排名靠前的</a:t>
            </a:r>
            <a:r>
              <a:rPr kumimoji="1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10000</a:t>
            </a: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本书的数据，那么请统计一下下面几个问题：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不同年份书的数量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不同年份书的平均评分情况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buClrTx/>
              <a:buSzTx/>
              <a:buFont typeface="+mj-lt"/>
              <a:buAutoNum type="arabicPeriod"/>
              <a:defRPr/>
            </a:pPr>
            <a:endParaRPr kumimoji="1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收据来源：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https://</a:t>
            </a:r>
            <a:r>
              <a:rPr kumimoji="1" lang="en-US" altLang="zh-CN" sz="14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www.kaggle.com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en-US" altLang="zh-CN" sz="14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zygmunt</a:t>
            </a:r>
            <a:r>
              <a:rPr kumimoji="1" lang="en-US" altLang="zh-CN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/goodbooks-10k</a:t>
            </a:r>
            <a:endParaRPr kumimoji="1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5347" name="文本框 7"/>
          <p:cNvSpPr txBox="1"/>
          <p:nvPr/>
        </p:nvSpPr>
        <p:spPr>
          <a:xfrm>
            <a:off x="1838325" y="1974850"/>
            <a:ext cx="5856288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现在我们有</a:t>
            </a:r>
            <a:r>
              <a:rPr lang="en-US" altLang="zh-CN" sz="1400" dirty="0">
                <a:latin typeface="PingFang SC"/>
                <a:ea typeface="PingFang SC"/>
              </a:rPr>
              <a:t>2015</a:t>
            </a:r>
            <a:r>
              <a:rPr lang="zh-CN" altLang="en-US" sz="1400" dirty="0">
                <a:latin typeface="PingFang SC"/>
                <a:ea typeface="PingFang SC"/>
              </a:rPr>
              <a:t>到</a:t>
            </a:r>
            <a:r>
              <a:rPr lang="en-US" altLang="zh-CN" sz="1400" dirty="0">
                <a:latin typeface="PingFang SC"/>
                <a:ea typeface="PingFang SC"/>
              </a:rPr>
              <a:t>2017</a:t>
            </a:r>
            <a:r>
              <a:rPr lang="zh-CN" altLang="en-US" sz="1400" dirty="0">
                <a:latin typeface="PingFang SC"/>
                <a:ea typeface="PingFang SC"/>
              </a:rPr>
              <a:t>年</a:t>
            </a:r>
            <a:r>
              <a:rPr lang="en-US" altLang="zh-CN" sz="1400" dirty="0">
                <a:latin typeface="PingFang SC"/>
                <a:ea typeface="PingFang SC"/>
              </a:rPr>
              <a:t>25</a:t>
            </a:r>
            <a:r>
              <a:rPr lang="zh-CN" altLang="en-US" sz="1400" dirty="0">
                <a:latin typeface="PingFang SC"/>
                <a:ea typeface="PingFang SC"/>
              </a:rPr>
              <a:t>万条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的紧急电话的数据，请统计出出这些数据中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不同类型的紧急情况的次数</a:t>
            </a:r>
            <a:r>
              <a:rPr lang="zh-CN" altLang="en-US" sz="1400" dirty="0">
                <a:latin typeface="PingFang SC"/>
                <a:ea typeface="PingFang SC"/>
              </a:rPr>
              <a:t>，如果我们还想统计出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不同月份不同类型</a:t>
            </a:r>
            <a:r>
              <a:rPr lang="zh-CN" altLang="en-US" sz="1400" dirty="0">
                <a:latin typeface="PingFang SC"/>
                <a:ea typeface="PingFang SC"/>
              </a:rPr>
              <a:t>紧急电话的次数的变化情况，应该怎么做呢？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数据来源：</a:t>
            </a:r>
            <a:r>
              <a:rPr lang="en-US" altLang="zh-CN" sz="1400" dirty="0">
                <a:latin typeface="PingFang SC"/>
                <a:ea typeface="PingFang SC"/>
              </a:rPr>
              <a:t>https://www.kaggle.com/mchirico/montcoalert/data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中的时间序列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7395" name="文本框 7"/>
          <p:cNvSpPr txBox="1"/>
          <p:nvPr/>
        </p:nvSpPr>
        <p:spPr>
          <a:xfrm>
            <a:off x="1458913" y="1838325"/>
            <a:ext cx="6303962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不管在什么行业，时间序列都是一种非常重要的数据形式，很多统计数据以及数据的规律也都和时间序列有着非常重要的联系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而且在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中处理时间序列是非常简单的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生成一段时间范围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89443" name="文本框 7"/>
          <p:cNvSpPr txBox="1"/>
          <p:nvPr/>
        </p:nvSpPr>
        <p:spPr>
          <a:xfrm>
            <a:off x="1449388" y="1663700"/>
            <a:ext cx="6935787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pd.date_range(start=None, end=None, periods=None, freq='D')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end</a:t>
            </a:r>
            <a:r>
              <a:rPr lang="zh-CN" altLang="en-US" sz="1400" dirty="0">
                <a:latin typeface="PingFang SC"/>
                <a:ea typeface="PingFang SC"/>
              </a:rPr>
              <a:t>以及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配合能够生成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end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范围</a:t>
            </a:r>
            <a:r>
              <a:rPr lang="zh-CN" altLang="en-US" sz="1400" dirty="0">
                <a:latin typeface="PingFang SC"/>
                <a:ea typeface="PingFang SC"/>
              </a:rPr>
              <a:t>内以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频率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的一组时间索引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periods</a:t>
            </a:r>
            <a:r>
              <a:rPr lang="zh-CN" altLang="en-US" sz="1400" dirty="0">
                <a:latin typeface="PingFang SC"/>
                <a:ea typeface="PingFang SC"/>
              </a:rPr>
              <a:t>以及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配合能够生成从</a:t>
            </a:r>
            <a:r>
              <a:rPr lang="en-US" altLang="zh-CN" sz="1400" dirty="0">
                <a:latin typeface="PingFang SC"/>
                <a:ea typeface="PingFang SC"/>
              </a:rPr>
              <a:t>start</a:t>
            </a:r>
            <a:r>
              <a:rPr lang="zh-CN" altLang="en-US" sz="1400" dirty="0">
                <a:latin typeface="PingFang SC"/>
                <a:ea typeface="PingFang SC"/>
              </a:rPr>
              <a:t>开始的频率为</a:t>
            </a:r>
            <a:r>
              <a:rPr lang="en-US" altLang="zh-CN" sz="1400" dirty="0">
                <a:latin typeface="PingFang SC"/>
                <a:ea typeface="PingFang SC"/>
              </a:rPr>
              <a:t>freq</a:t>
            </a:r>
            <a:r>
              <a:rPr lang="zh-CN" altLang="en-US" sz="1400" dirty="0">
                <a:latin typeface="PingFang SC"/>
                <a:ea typeface="PingFang SC"/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periods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个</a:t>
            </a:r>
            <a:r>
              <a:rPr lang="zh-CN" altLang="en-US" sz="1400" dirty="0">
                <a:latin typeface="PingFang SC"/>
                <a:ea typeface="PingFang SC"/>
              </a:rPr>
              <a:t>时间索引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8944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175" y="2792413"/>
            <a:ext cx="5146675" cy="353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关于频率的更多缩写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914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1604963"/>
            <a:ext cx="7153275" cy="4217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在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DataFrame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中使用时间序列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3539" name="文本框 1"/>
          <p:cNvSpPr txBox="1"/>
          <p:nvPr/>
        </p:nvSpPr>
        <p:spPr>
          <a:xfrm>
            <a:off x="1614488" y="1779588"/>
            <a:ext cx="6323012" cy="332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index=pd.date_range("20170101",periods</a:t>
            </a:r>
            <a:r>
              <a:rPr lang="en-US" altLang="zh-CN" sz="1400" dirty="0">
                <a:latin typeface="PingFang SC"/>
                <a:ea typeface="PingFang SC"/>
              </a:rPr>
              <a:t>=10)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pd.DataFrame(np.random.rand(10),index=index)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回到最开始的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数据的案例中，我们可以使用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提供的方法把时间字符串转化为时间序列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df["timeStamp"] = pd.to_datetime(df["timeStamp"],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format</a:t>
            </a:r>
            <a:r>
              <a:rPr lang="en-US" altLang="zh-CN" sz="1400" dirty="0">
                <a:latin typeface="PingFang SC"/>
                <a:ea typeface="PingFang SC"/>
              </a:rPr>
              <a:t>="")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format</a:t>
            </a:r>
            <a:r>
              <a:rPr lang="zh-CN" altLang="en-US" sz="1400" dirty="0">
                <a:latin typeface="PingFang SC"/>
                <a:ea typeface="PingFang SC"/>
              </a:rPr>
              <a:t>参数大部分情况下可以不用写，但是对于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无法格式化的时间字符串，我们可以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使用该参数，比如包含中文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那么问题来了：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我们现在要统计每个月或者每个季度的次数怎么办呢？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5586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重采样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5587" name="文本框 1"/>
          <p:cNvSpPr txBox="1"/>
          <p:nvPr/>
        </p:nvSpPr>
        <p:spPr>
          <a:xfrm>
            <a:off x="1614488" y="1779588"/>
            <a:ext cx="6323012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重采样</a:t>
            </a:r>
            <a:r>
              <a:rPr lang="zh-CN" altLang="en-US" sz="1400" dirty="0">
                <a:latin typeface="PingFang SC"/>
                <a:ea typeface="PingFang SC"/>
              </a:rPr>
              <a:t>：指的是将时间序列从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一个频率转化为另一个频率进行</a:t>
            </a:r>
            <a:r>
              <a:rPr lang="zh-CN" altLang="en-US" sz="1400" dirty="0">
                <a:latin typeface="PingFang SC"/>
                <a:ea typeface="PingFang SC"/>
              </a:rPr>
              <a:t>处理的过程，将高频率数据转化为低频率数据为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降采样</a:t>
            </a:r>
            <a:r>
              <a:rPr lang="zh-CN" altLang="en-US" sz="1400" dirty="0">
                <a:latin typeface="PingFang SC"/>
                <a:ea typeface="PingFang SC"/>
              </a:rPr>
              <a:t>，低频率转化为高频率为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升采样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pandas</a:t>
            </a:r>
            <a:r>
              <a:rPr lang="zh-CN" altLang="en-US" sz="1400" dirty="0">
                <a:latin typeface="PingFang SC"/>
                <a:ea typeface="PingFang SC"/>
              </a:rPr>
              <a:t>提供了一个</a:t>
            </a:r>
            <a:r>
              <a:rPr lang="en-US" altLang="zh-CN" sz="1400" dirty="0">
                <a:latin typeface="PingFang SC"/>
                <a:ea typeface="PingFang SC"/>
              </a:rPr>
              <a:t>resample</a:t>
            </a:r>
            <a:r>
              <a:rPr lang="zh-CN" altLang="en-US" sz="1400" dirty="0">
                <a:latin typeface="PingFang SC"/>
                <a:ea typeface="PingFang SC"/>
              </a:rPr>
              <a:t>的方法来帮助我们实现频率转化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195588" name="图片 5"/>
          <p:cNvPicPr>
            <a:picLocks noChangeAspect="1"/>
          </p:cNvPicPr>
          <p:nvPr/>
        </p:nvPicPr>
        <p:blipFill>
          <a:blip r:embed="rId1"/>
          <a:srcRect b="13663"/>
          <a:stretch>
            <a:fillRect/>
          </a:stretch>
        </p:blipFill>
        <p:spPr>
          <a:xfrm>
            <a:off x="1614488" y="2921000"/>
            <a:ext cx="6021387" cy="3421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7634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7635" name="文本框 1"/>
          <p:cNvSpPr txBox="1"/>
          <p:nvPr/>
        </p:nvSpPr>
        <p:spPr>
          <a:xfrm>
            <a:off x="1614488" y="1779588"/>
            <a:ext cx="632301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统计出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数据中不同月份电话次数的变化情况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统计出</a:t>
            </a:r>
            <a:r>
              <a:rPr lang="en-US" altLang="zh-CN" sz="1400" dirty="0">
                <a:latin typeface="PingFang SC"/>
                <a:ea typeface="PingFang SC"/>
              </a:rPr>
              <a:t>911</a:t>
            </a:r>
            <a:r>
              <a:rPr lang="zh-CN" altLang="en-US" sz="1400" dirty="0">
                <a:latin typeface="PingFang SC"/>
                <a:ea typeface="PingFang SC"/>
              </a:rPr>
              <a:t>数据中不同月份不同类型的电话的次数的变化情况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9682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思考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99683" name="文本框 1"/>
          <p:cNvSpPr txBox="1"/>
          <p:nvPr/>
        </p:nvSpPr>
        <p:spPr>
          <a:xfrm>
            <a:off x="1508125" y="1789113"/>
            <a:ext cx="6108700" cy="2462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现在我们有北上广、深圳、和沈阳</a:t>
            </a:r>
            <a:r>
              <a:rPr lang="en-US" altLang="zh-CN" sz="1400" dirty="0">
                <a:latin typeface="PingFang SC"/>
                <a:ea typeface="PingFang SC"/>
              </a:rPr>
              <a:t>5</a:t>
            </a:r>
            <a:r>
              <a:rPr lang="zh-CN" altLang="en-US" sz="1400" dirty="0">
                <a:latin typeface="PingFang SC"/>
                <a:ea typeface="PingFang SC"/>
              </a:rPr>
              <a:t>个城市空气质量数据，请绘制出</a:t>
            </a:r>
            <a:r>
              <a:rPr lang="en-US" altLang="zh-CN" sz="1400" dirty="0">
                <a:latin typeface="PingFang SC"/>
                <a:ea typeface="PingFang SC"/>
              </a:rPr>
              <a:t>5</a:t>
            </a:r>
            <a:r>
              <a:rPr lang="zh-CN" altLang="en-US" sz="1400" dirty="0">
                <a:latin typeface="PingFang SC"/>
                <a:ea typeface="PingFang SC"/>
              </a:rPr>
              <a:t>个城市的</a:t>
            </a:r>
            <a:r>
              <a:rPr lang="en-US" altLang="zh-CN" sz="1400" dirty="0">
                <a:latin typeface="PingFang SC"/>
                <a:ea typeface="PingFang SC"/>
              </a:rPr>
              <a:t>PM2.5</a:t>
            </a:r>
            <a:r>
              <a:rPr lang="zh-CN" altLang="en-US" sz="1400" dirty="0">
                <a:latin typeface="PingFang SC"/>
                <a:ea typeface="PingFang SC"/>
              </a:rPr>
              <a:t>随时间的变化情况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观察这组数据中的时间结构，并不是字符串，这个时候我们应该怎么办？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数据来源：</a:t>
            </a:r>
            <a:r>
              <a:rPr lang="en-US" altLang="zh-CN" sz="1100" dirty="0">
                <a:latin typeface="PingFang SC"/>
                <a:ea typeface="PingFang SC"/>
              </a:rPr>
              <a:t> https://www.kaggle.com/uciml/pm25-data-for-five-chinese-cities</a:t>
            </a:r>
            <a:endParaRPr lang="en-US" altLang="zh-CN" sz="11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945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275" y="1760538"/>
            <a:ext cx="5807075" cy="2633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173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PeriodIndex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01731" name="文本框 3"/>
          <p:cNvSpPr txBox="1"/>
          <p:nvPr/>
        </p:nvSpPr>
        <p:spPr>
          <a:xfrm>
            <a:off x="1557338" y="1731963"/>
            <a:ext cx="6750050" cy="1970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之前所学习的</a:t>
            </a:r>
            <a:r>
              <a:rPr lang="en-US" altLang="zh-CN" sz="1600" dirty="0">
                <a:latin typeface="PingFang SC"/>
                <a:ea typeface="PingFang SC"/>
              </a:rPr>
              <a:t>DatetimeIndex</a:t>
            </a:r>
            <a:r>
              <a:rPr lang="zh-CN" altLang="en-US" sz="1600" dirty="0">
                <a:latin typeface="PingFang SC"/>
                <a:ea typeface="PingFang SC"/>
              </a:rPr>
              <a:t>可以理解为时间戳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那么现在我们要学习的</a:t>
            </a:r>
            <a:r>
              <a:rPr lang="en-US" altLang="zh-CN" sz="1600" dirty="0">
                <a:latin typeface="PingFang SC"/>
                <a:ea typeface="PingFang SC"/>
              </a:rPr>
              <a:t>PeriodIndex</a:t>
            </a:r>
            <a:r>
              <a:rPr lang="zh-CN" altLang="en-US" sz="1600" dirty="0">
                <a:latin typeface="PingFang SC"/>
                <a:ea typeface="PingFang SC"/>
              </a:rPr>
              <a:t>可以理解为时间段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periods = </a:t>
            </a:r>
            <a:r>
              <a:rPr lang="en-US" altLang="zh-CN" sz="1100" dirty="0">
                <a:solidFill>
                  <a:srgbClr val="FF0000"/>
                </a:solidFill>
                <a:latin typeface="PingFang SC"/>
                <a:ea typeface="PingFang SC"/>
              </a:rPr>
              <a:t>pd.PeriodIndex(year</a:t>
            </a:r>
            <a:r>
              <a:rPr lang="en-US" altLang="zh-CN" sz="1100" dirty="0">
                <a:latin typeface="PingFang SC"/>
                <a:ea typeface="PingFang SC"/>
              </a:rPr>
              <a:t>=data["year"],month=data["month"],day=data["day"],hour=data["hour"],</a:t>
            </a:r>
            <a:r>
              <a:rPr lang="en-US" altLang="zh-CN" sz="1100" dirty="0">
                <a:solidFill>
                  <a:srgbClr val="FF0000"/>
                </a:solidFill>
                <a:latin typeface="PingFang SC"/>
                <a:ea typeface="PingFang SC"/>
              </a:rPr>
              <a:t>freq</a:t>
            </a:r>
            <a:r>
              <a:rPr lang="en-US" altLang="zh-CN" sz="1100" dirty="0">
                <a:latin typeface="PingFang SC"/>
                <a:ea typeface="PingFang SC"/>
              </a:rPr>
              <a:t>="H")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那么如果给这个时间段降采样呢？</a:t>
            </a:r>
            <a:br>
              <a:rPr lang="en-US" altLang="zh-CN" dirty="0">
                <a:latin typeface="PingFang SC"/>
                <a:ea typeface="PingFang SC"/>
              </a:rPr>
            </a:br>
            <a:r>
              <a:rPr lang="en-US" altLang="zh-CN" sz="1200" dirty="0">
                <a:latin typeface="PingFang SC"/>
                <a:ea typeface="PingFang SC"/>
              </a:rPr>
              <a:t>data 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df.set_index(periods).resample("10D").mean()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377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03779" name="文本框 3"/>
          <p:cNvSpPr txBox="1"/>
          <p:nvPr/>
        </p:nvSpPr>
        <p:spPr>
          <a:xfrm>
            <a:off x="2441575" y="1974850"/>
            <a:ext cx="42418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请绘制出</a:t>
            </a:r>
            <a:r>
              <a:rPr lang="en-US" altLang="zh-CN" sz="1600" dirty="0">
                <a:latin typeface="PingFang SC"/>
                <a:ea typeface="PingFang SC"/>
              </a:rPr>
              <a:t>5</a:t>
            </a:r>
            <a:r>
              <a:rPr lang="zh-CN" altLang="en-US" sz="1600" dirty="0">
                <a:latin typeface="PingFang SC"/>
                <a:ea typeface="PingFang SC"/>
              </a:rPr>
              <a:t>个城市的</a:t>
            </a:r>
            <a:r>
              <a:rPr lang="en-US" altLang="zh-CN" sz="1600" dirty="0">
                <a:latin typeface="PingFang SC"/>
                <a:ea typeface="PingFang SC"/>
              </a:rPr>
              <a:t>PM2.5</a:t>
            </a:r>
            <a:r>
              <a:rPr lang="zh-CN" altLang="en-US" sz="1600" dirty="0">
                <a:latin typeface="PingFang SC"/>
                <a:ea typeface="PingFang SC"/>
              </a:rPr>
              <a:t>随时间的变化情况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基本要点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04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6034088" cy="521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2"/>
          <p:cNvSpPr txBox="1"/>
          <p:nvPr/>
        </p:nvSpPr>
        <p:spPr>
          <a:xfrm>
            <a:off x="6157913" y="2497138"/>
            <a:ext cx="2713037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我们能看明白这个图是什么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但是别人能看明白么</a:t>
            </a:r>
            <a:r>
              <a:rPr lang="en-US" altLang="zh-CN" sz="1600" dirty="0">
                <a:latin typeface="PingFang SC"/>
                <a:ea typeface="PingFang SC"/>
              </a:rPr>
              <a:t>???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WE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DO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MORE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0" y="1751013"/>
            <a:ext cx="5368925" cy="30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但是目前存在以下几个问题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设置</a:t>
            </a: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图片大小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想要一个高清无码大图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保存到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本地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描述信息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轴和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轴表示什么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这个图表示什么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调整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x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y</a:t>
            </a:r>
            <a:r>
              <a:rPr kumimoji="1" lang="zh-CN" altLang="en-US" sz="16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刻度的间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距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线条的样式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比如颜色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透明度等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标记出特殊的点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比如告诉别人最高点和最低点在哪里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给图片</a:t>
            </a: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添加一个水印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防伪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防止盗用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PingFang SC"/>
                <a:ea typeface="PingFang SC"/>
                <a:cs typeface="+mj-cs"/>
              </a:rPr>
              <a:t>设置图片大小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253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738" y="1489075"/>
            <a:ext cx="7456487" cy="345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PingFang SC"/>
                <a:ea typeface="PingFang SC"/>
                <a:cs typeface="+mj-cs"/>
              </a:rPr>
              <a:t>设置图片大小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457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238" y="1303338"/>
            <a:ext cx="6915150" cy="4864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558800" y="668338"/>
            <a:ext cx="8128000" cy="715962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课程概要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463" y="1638300"/>
            <a:ext cx="4130675" cy="4071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560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1701800"/>
            <a:ext cx="6853238" cy="2820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6627" name="文本框 2"/>
          <p:cNvSpPr txBox="1"/>
          <p:nvPr/>
        </p:nvSpPr>
        <p:spPr>
          <a:xfrm>
            <a:off x="1255713" y="2236788"/>
            <a:ext cx="6426200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 如果列表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表示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点到</a:t>
            </a:r>
            <a:r>
              <a:rPr lang="en-US" altLang="zh-CN" sz="1600" dirty="0">
                <a:latin typeface="PingFang SC"/>
                <a:ea typeface="PingFang SC"/>
              </a:rPr>
              <a:t>12</a:t>
            </a:r>
            <a:r>
              <a:rPr lang="zh-CN" altLang="en-US" sz="1600" dirty="0">
                <a:latin typeface="PingFang SC"/>
                <a:ea typeface="PingFang SC"/>
              </a:rPr>
              <a:t>点的每一分钟的气温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如何绘制折线图观察每分钟气温的变化情况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 </a:t>
            </a:r>
            <a:r>
              <a:rPr lang="en-US" altLang="zh-CN" sz="1600" dirty="0">
                <a:latin typeface="PingFang SC"/>
                <a:ea typeface="PingFang SC"/>
              </a:rPr>
              <a:t>a=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[random.randint(20,35)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for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i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in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range(120)]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350" y="1452563"/>
            <a:ext cx="6391275" cy="4075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调整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X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或者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轴上的刻度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28675" name="组 7"/>
          <p:cNvGrpSpPr/>
          <p:nvPr/>
        </p:nvGrpSpPr>
        <p:grpSpPr>
          <a:xfrm>
            <a:off x="1489075" y="1528763"/>
            <a:ext cx="6424613" cy="4551362"/>
            <a:chOff x="1488331" y="1528897"/>
            <a:chExt cx="6425285" cy="4550891"/>
          </a:xfrm>
        </p:grpSpPr>
        <p:pic>
          <p:nvPicPr>
            <p:cNvPr id="28676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8331" y="1528897"/>
              <a:ext cx="6425285" cy="455089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5291848" y="4674539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uLnTx/>
                  <a:uFillTx/>
                  <a:latin typeface="PingFang SC Semibold" charset="-122"/>
                  <a:ea typeface="PingFang SC Semibold" charset="-122"/>
                  <a:cs typeface="PingFang SC Semibold" charset="-122"/>
                </a:rPr>
                <a:t>中文</a:t>
              </a:r>
              <a:endParaRPr kumimoji="0" lang="zh-CN" altLang="en-US" sz="24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20903" y="5097292"/>
              <a:ext cx="8949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innerShdw blurRad="177800">
                      <a:schemeClr val="accent3">
                        <a:lumMod val="50000"/>
                      </a:schemeClr>
                    </a:innerShdw>
                  </a:effectLst>
                  <a:uLnTx/>
                  <a:uFillTx/>
                  <a:latin typeface="PingFang SC Semibold" charset="-122"/>
                  <a:ea typeface="PingFang SC Semibold" charset="-122"/>
                  <a:cs typeface="PingFang SC Semibold" charset="-122"/>
                </a:rPr>
                <a:t>了</a:t>
              </a:r>
              <a:endParaRPr kumimoji="0" lang="zh-CN" altLang="en-US" sz="24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29699" name="文本框 8"/>
          <p:cNvSpPr txBox="1"/>
          <p:nvPr/>
        </p:nvSpPr>
        <p:spPr>
          <a:xfrm>
            <a:off x="1508125" y="1701800"/>
            <a:ext cx="6702425" cy="3754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为什么无法显示中文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默认不支持中文字符，因为默认的英文字体无法显示汉字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br>
              <a:rPr lang="zh-CN" altLang="en-US" sz="1600" dirty="0">
                <a:latin typeface="PingFang SC"/>
                <a:ea typeface="PingFang SC"/>
              </a:rPr>
            </a:br>
            <a:r>
              <a:rPr lang="zh-CN" altLang="en-US" sz="1600" dirty="0">
                <a:latin typeface="PingFang SC"/>
                <a:ea typeface="PingFang SC"/>
              </a:rPr>
              <a:t>查看</a:t>
            </a:r>
            <a:r>
              <a:rPr lang="en-US" altLang="zh-CN" sz="1600" dirty="0">
                <a:latin typeface="PingFang SC"/>
                <a:ea typeface="PingFang SC"/>
              </a:rPr>
              <a:t>linux/mac</a:t>
            </a:r>
            <a:r>
              <a:rPr lang="zh-CN" altLang="en-US" sz="1600" dirty="0">
                <a:latin typeface="PingFang SC"/>
                <a:ea typeface="PingFang SC"/>
              </a:rPr>
              <a:t>下面支持的字体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fc-list</a:t>
            </a:r>
            <a:r>
              <a:rPr lang="zh-CN" altLang="en-US" sz="1600" dirty="0">
                <a:latin typeface="PingFang SC"/>
                <a:ea typeface="PingFang SC"/>
              </a:rPr>
              <a:t>   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查看支持的字体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fc-list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:lang=zh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查看支持的中文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(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冒号前面有空格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)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那么问题来了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:</a:t>
            </a: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如何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修改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matplotlib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的默认字体</a:t>
            </a:r>
            <a:r>
              <a:rPr lang="en-US" altLang="zh-CN" sz="1600" dirty="0">
                <a:latin typeface="PingFang SC"/>
                <a:ea typeface="PingFang SC"/>
                <a:sym typeface="Wingdings" panose="05000000000000000000" pitchFamily="2" charset="2"/>
              </a:rPr>
              <a:t>?</a:t>
            </a:r>
            <a:endParaRPr lang="en-US" altLang="zh-CN" sz="1600" dirty="0"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  <a:sym typeface="Wingdings" panose="05000000000000000000" pitchFamily="2" charset="2"/>
              </a:rPr>
              <a:t>       通过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matplotlib.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rc</a:t>
            </a:r>
            <a:r>
              <a:rPr lang="zh-CN" altLang="en-US" sz="1600" dirty="0">
                <a:latin typeface="PingFang SC"/>
                <a:ea typeface="PingFang SC"/>
              </a:rPr>
              <a:t>可以修改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具体方法参见源码</a:t>
            </a:r>
            <a:r>
              <a:rPr lang="en-US" altLang="zh-CN" sz="1600" dirty="0">
                <a:latin typeface="PingFang SC"/>
                <a:ea typeface="PingFang SC"/>
              </a:rPr>
              <a:t>(windows/linux)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	</a:t>
            </a:r>
            <a:r>
              <a:rPr lang="zh-CN" altLang="en-US" sz="1600" dirty="0">
                <a:latin typeface="PingFang SC"/>
                <a:ea typeface="PingFang SC"/>
              </a:rPr>
              <a:t> 通过</a:t>
            </a:r>
            <a:r>
              <a:rPr lang="en-US" altLang="zh-CN" sz="1600" dirty="0">
                <a:latin typeface="PingFang SC"/>
                <a:ea typeface="PingFang SC"/>
              </a:rPr>
              <a:t>matplotlib </a:t>
            </a:r>
            <a:r>
              <a:rPr lang="zh-CN" altLang="en-US" sz="1600" dirty="0">
                <a:latin typeface="PingFang SC"/>
                <a:ea typeface="PingFang SC"/>
              </a:rPr>
              <a:t>下的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font_manager</a:t>
            </a:r>
            <a:r>
              <a:rPr lang="zh-CN" altLang="en-US" sz="1600" dirty="0">
                <a:latin typeface="PingFang SC"/>
                <a:ea typeface="PingFang SC"/>
              </a:rPr>
              <a:t>可以解决</a:t>
            </a:r>
            <a:r>
              <a:rPr lang="en-US" altLang="zh-CN" sz="1600" dirty="0">
                <a:latin typeface="PingFang SC"/>
                <a:ea typeface="PingFang SC"/>
              </a:rPr>
              <a:t>(windows/linux/mac)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17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2046288"/>
            <a:ext cx="7119938" cy="340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设置中文显示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277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213" y="1312863"/>
            <a:ext cx="7061200" cy="3795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文本框 4"/>
          <p:cNvSpPr txBox="1"/>
          <p:nvPr/>
        </p:nvSpPr>
        <p:spPr>
          <a:xfrm>
            <a:off x="1187450" y="5495925"/>
            <a:ext cx="64103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那么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y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</a:t>
            </a:r>
            <a:r>
              <a:rPr lang="zh-CN" altLang="en-US" dirty="0">
                <a:latin typeface="PingFang SC"/>
                <a:ea typeface="PingFang SC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当前图形</a:t>
            </a:r>
            <a:r>
              <a:rPr lang="zh-CN" altLang="en-US" dirty="0">
                <a:latin typeface="PingFang SC"/>
                <a:ea typeface="PingFang SC"/>
              </a:rPr>
              <a:t>到底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表示什么</a:t>
            </a:r>
            <a:r>
              <a:rPr lang="zh-CN" altLang="en-US" dirty="0">
                <a:latin typeface="PingFang SC"/>
                <a:ea typeface="PingFang SC"/>
              </a:rPr>
              <a:t>是不是应该明确一下呢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给图像添加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描述信息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3379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138" y="2344738"/>
            <a:ext cx="7208837" cy="1439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给图像添加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描述信息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34819" name="组 4"/>
          <p:cNvGrpSpPr/>
          <p:nvPr/>
        </p:nvGrpSpPr>
        <p:grpSpPr>
          <a:xfrm>
            <a:off x="2012950" y="1770063"/>
            <a:ext cx="5106988" cy="4056062"/>
            <a:chOff x="1358627" y="1209757"/>
            <a:chExt cx="6209491" cy="4713191"/>
          </a:xfrm>
        </p:grpSpPr>
        <p:pic>
          <p:nvPicPr>
            <p:cNvPr id="34820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36969" y="1342983"/>
              <a:ext cx="6031149" cy="44406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1" name="文本框 3"/>
            <p:cNvSpPr txBox="1"/>
            <p:nvPr/>
          </p:nvSpPr>
          <p:spPr>
            <a:xfrm>
              <a:off x="5457215" y="5553616"/>
              <a:ext cx="496111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4822" name="文本框 5"/>
            <p:cNvSpPr txBox="1"/>
            <p:nvPr/>
          </p:nvSpPr>
          <p:spPr>
            <a:xfrm>
              <a:off x="1358627" y="3193953"/>
              <a:ext cx="496111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4823" name="文本框 7"/>
            <p:cNvSpPr txBox="1"/>
            <p:nvPr/>
          </p:nvSpPr>
          <p:spPr>
            <a:xfrm>
              <a:off x="4847614" y="1209757"/>
              <a:ext cx="1592097" cy="369332"/>
            </a:xfrm>
            <a:prstGeom prst="rect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buNone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5843" name="文本框 6"/>
          <p:cNvSpPr txBox="1"/>
          <p:nvPr/>
        </p:nvSpPr>
        <p:spPr>
          <a:xfrm>
            <a:off x="1390650" y="1819275"/>
            <a:ext cx="6586538" cy="2678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假设大家在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岁的时候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根据自己的实际情况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统计出来了从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岁到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岁每年交的女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朋友的数量如列表</a:t>
            </a:r>
            <a:r>
              <a:rPr lang="en-US" altLang="zh-CN" sz="1600" dirty="0">
                <a:latin typeface="PingFang SC"/>
                <a:ea typeface="PingFang SC"/>
              </a:rPr>
              <a:t>a,</a:t>
            </a:r>
            <a:r>
              <a:rPr lang="zh-CN" altLang="en-US" sz="1600" dirty="0">
                <a:latin typeface="PingFang SC"/>
                <a:ea typeface="PingFang SC"/>
              </a:rPr>
              <a:t>请绘制出该数据的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以便分析自己每年交女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数量走势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[1,0,1,1,2,4,3,2,3,4,4,5,6,5,4,3,3,1,1,1]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要求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y</a:t>
            </a:r>
            <a:r>
              <a:rPr lang="zh-CN" altLang="en-US" sz="1600" dirty="0">
                <a:latin typeface="PingFang SC"/>
                <a:ea typeface="PingFang SC"/>
              </a:rPr>
              <a:t>轴表示个数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x</a:t>
            </a:r>
            <a:r>
              <a:rPr lang="zh-CN" altLang="en-US" sz="1600" dirty="0">
                <a:latin typeface="PingFang SC"/>
                <a:ea typeface="PingFang SC"/>
              </a:rPr>
              <a:t>轴表示岁数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比如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</a:t>
            </a:r>
            <a:r>
              <a:rPr lang="en-US" altLang="zh-CN" sz="1600" dirty="0">
                <a:latin typeface="PingFang SC"/>
                <a:ea typeface="PingFang SC"/>
              </a:rPr>
              <a:t>,12</a:t>
            </a:r>
            <a:r>
              <a:rPr lang="zh-CN" altLang="en-US" sz="1600" dirty="0">
                <a:latin typeface="PingFang SC"/>
                <a:ea typeface="PingFang SC"/>
              </a:rPr>
              <a:t>岁等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第一部分 综述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171" name="文本框 2"/>
          <p:cNvSpPr txBox="1"/>
          <p:nvPr/>
        </p:nvSpPr>
        <p:spPr>
          <a:xfrm>
            <a:off x="2716213" y="1795463"/>
            <a:ext cx="3714750" cy="230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1</a:t>
            </a:r>
            <a:r>
              <a:rPr lang="zh-CN" altLang="en-US" sz="2400" dirty="0">
                <a:latin typeface="PingFang SC"/>
                <a:ea typeface="PingFang SC"/>
              </a:rPr>
              <a:t>、为什么要学习数据分析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  <a:ea typeface="PingFang SC"/>
              </a:rPr>
              <a:t>、什么是数据分析</a:t>
            </a:r>
            <a:endParaRPr lang="en-US" altLang="zh-CN" sz="2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3</a:t>
            </a:r>
            <a:r>
              <a:rPr lang="zh-CN" altLang="en-US" sz="2400" dirty="0">
                <a:latin typeface="PingFang SC"/>
                <a:ea typeface="PingFang SC"/>
              </a:rPr>
              <a:t>、环境安装</a:t>
            </a:r>
            <a:endParaRPr lang="en-US" altLang="zh-CN" sz="2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PingFang SC"/>
                <a:ea typeface="PingFang SC"/>
              </a:rPr>
              <a:t>4</a:t>
            </a:r>
            <a:r>
              <a:rPr lang="zh-CN" altLang="en-US" sz="2400" dirty="0">
                <a:latin typeface="PingFang SC"/>
                <a:ea typeface="PingFang SC"/>
              </a:rPr>
              <a:t>、认识</a:t>
            </a:r>
            <a:r>
              <a:rPr lang="en-US" altLang="zh-CN" sz="2400" dirty="0">
                <a:latin typeface="PingFang SC"/>
                <a:ea typeface="PingFang SC"/>
              </a:rPr>
              <a:t>jupyter</a:t>
            </a:r>
            <a:r>
              <a:rPr lang="zh-CN" altLang="en-US" sz="2400" dirty="0">
                <a:latin typeface="PingFang SC"/>
                <a:ea typeface="PingFang SC"/>
              </a:rPr>
              <a:t> </a:t>
            </a:r>
            <a:r>
              <a:rPr lang="en-US" altLang="zh-CN" sz="2400" dirty="0">
                <a:latin typeface="PingFang SC"/>
                <a:ea typeface="PingFang SC"/>
              </a:rPr>
              <a:t>notebook</a:t>
            </a:r>
            <a:endParaRPr lang="en-US" altLang="zh-CN" sz="2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6867" name="文本框 6"/>
          <p:cNvSpPr txBox="1"/>
          <p:nvPr/>
        </p:nvSpPr>
        <p:spPr>
          <a:xfrm>
            <a:off x="1390650" y="1819275"/>
            <a:ext cx="6586538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假设大家在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岁的时候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根据自己的实际情况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统计出来了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你和你同桌各自</a:t>
            </a:r>
            <a:r>
              <a:rPr lang="zh-CN" altLang="en-US" sz="1600" dirty="0">
                <a:latin typeface="PingFang SC"/>
                <a:ea typeface="PingFang SC"/>
              </a:rPr>
              <a:t>从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岁到</a:t>
            </a:r>
            <a:r>
              <a:rPr lang="en-US" altLang="zh-CN" sz="1600" dirty="0">
                <a:latin typeface="PingFang SC"/>
                <a:ea typeface="PingFang SC"/>
              </a:rPr>
              <a:t>30</a:t>
            </a:r>
            <a:r>
              <a:rPr lang="zh-CN" altLang="en-US" sz="1600" dirty="0">
                <a:latin typeface="PingFang SC"/>
                <a:ea typeface="PingFang SC"/>
              </a:rPr>
              <a:t>岁每年交的女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朋友的数量如列表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和</a:t>
            </a:r>
            <a:r>
              <a:rPr lang="en-US" altLang="zh-CN" sz="1600" dirty="0">
                <a:latin typeface="PingFang SC"/>
                <a:ea typeface="PingFang SC"/>
              </a:rPr>
              <a:t>b,</a:t>
            </a:r>
            <a:r>
              <a:rPr lang="zh-CN" altLang="en-US" sz="1600" dirty="0">
                <a:latin typeface="PingFang SC"/>
                <a:ea typeface="PingFang SC"/>
              </a:rPr>
              <a:t>请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在一个图中</a:t>
            </a:r>
            <a:r>
              <a:rPr lang="zh-CN" altLang="en-US" sz="1600" dirty="0">
                <a:latin typeface="PingFang SC"/>
                <a:ea typeface="PingFang SC"/>
              </a:rPr>
              <a:t>绘制出该数据的折线图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以便比较自己和同桌</a:t>
            </a:r>
            <a:r>
              <a:rPr lang="en-US" altLang="zh-CN" sz="1600" dirty="0"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年间的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差异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同时分析每年交女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数量走势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[1,0,1,1,2,4,3,2,3,4,4,5,6,5,4,3,3,1,1,1]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b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=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[1,0,3,1,2,2,3,3,2,1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,2,1,1,1,1,1,1,1,1,1]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要求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y</a:t>
            </a:r>
            <a:r>
              <a:rPr lang="zh-CN" altLang="en-US" sz="1600" dirty="0">
                <a:latin typeface="PingFang SC"/>
                <a:ea typeface="PingFang SC"/>
              </a:rPr>
              <a:t>轴表示个数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</a:t>
            </a:r>
            <a:r>
              <a:rPr lang="en-US" altLang="zh-CN" sz="1600" dirty="0">
                <a:latin typeface="PingFang SC"/>
                <a:ea typeface="PingFang SC"/>
              </a:rPr>
              <a:t>x</a:t>
            </a:r>
            <a:r>
              <a:rPr lang="zh-CN" altLang="en-US" sz="1600" dirty="0">
                <a:latin typeface="PingFang SC"/>
                <a:ea typeface="PingFang SC"/>
              </a:rPr>
              <a:t>轴表示岁数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比如</a:t>
            </a:r>
            <a:r>
              <a:rPr lang="en-US" altLang="zh-CN" sz="1600" dirty="0">
                <a:latin typeface="PingFang SC"/>
                <a:ea typeface="PingFang SC"/>
              </a:rPr>
              <a:t>11</a:t>
            </a:r>
            <a:r>
              <a:rPr lang="zh-CN" altLang="en-US" sz="1600" dirty="0">
                <a:latin typeface="PingFang SC"/>
                <a:ea typeface="PingFang SC"/>
              </a:rPr>
              <a:t>岁</a:t>
            </a:r>
            <a:r>
              <a:rPr lang="en-US" altLang="zh-CN" sz="1600" dirty="0">
                <a:latin typeface="PingFang SC"/>
                <a:ea typeface="PingFang SC"/>
              </a:rPr>
              <a:t>,12</a:t>
            </a:r>
            <a:r>
              <a:rPr lang="zh-CN" altLang="en-US" sz="1600" dirty="0">
                <a:latin typeface="PingFang SC"/>
                <a:ea typeface="PingFang SC"/>
              </a:rPr>
              <a:t>岁等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7891" name="文本框 6"/>
          <p:cNvSpPr txBox="1"/>
          <p:nvPr/>
        </p:nvSpPr>
        <p:spPr>
          <a:xfrm>
            <a:off x="1390650" y="1819275"/>
            <a:ext cx="6586538" cy="428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在上一个案例中如果大家希望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自定义绘制图形的风格</a:t>
            </a:r>
            <a:r>
              <a:rPr lang="zh-CN" altLang="en-US" sz="1600" dirty="0">
                <a:latin typeface="PingFang SC"/>
                <a:ea typeface="PingFang SC"/>
              </a:rPr>
              <a:t>怎么办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3789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313" y="2625725"/>
            <a:ext cx="2525712" cy="366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738438"/>
            <a:ext cx="3378200" cy="2582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8915" name="文本框 6"/>
          <p:cNvSpPr txBox="1"/>
          <p:nvPr/>
        </p:nvSpPr>
        <p:spPr>
          <a:xfrm>
            <a:off x="1371600" y="1631950"/>
            <a:ext cx="6584950" cy="4302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虽然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线条有了不一样的风格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但是读者还是不知道那条线是谁怎么办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8916" name="文本框 7"/>
          <p:cNvSpPr txBox="1"/>
          <p:nvPr/>
        </p:nvSpPr>
        <p:spPr>
          <a:xfrm>
            <a:off x="1371600" y="2486025"/>
            <a:ext cx="21304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为每条线添加图例</a:t>
            </a:r>
            <a:endParaRPr lang="en-US" altLang="zh-CN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38917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0" y="3298825"/>
            <a:ext cx="8297863" cy="143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295525"/>
            <a:ext cx="4152900" cy="3589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(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扩展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)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39939" name="文本框 6"/>
          <p:cNvSpPr txBox="1"/>
          <p:nvPr/>
        </p:nvSpPr>
        <p:spPr>
          <a:xfrm>
            <a:off x="1390650" y="1611313"/>
            <a:ext cx="6586538" cy="798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假设你希望在图中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标记出</a:t>
            </a:r>
            <a:r>
              <a:rPr lang="zh-CN" altLang="en-US" sz="1600" dirty="0">
                <a:latin typeface="PingFang SC"/>
                <a:ea typeface="PingFang SC"/>
              </a:rPr>
              <a:t>自己和同桌交女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男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朋友最多的那一年所对应的数据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应该怎么做</a:t>
            </a:r>
            <a:r>
              <a:rPr lang="en-US" altLang="zh-CN" sz="1600" dirty="0">
                <a:latin typeface="PingFang SC"/>
                <a:ea typeface="PingFang SC"/>
              </a:rPr>
              <a:t>?(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添加文本注释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9940" name="文本框 3"/>
          <p:cNvSpPr txBox="1"/>
          <p:nvPr/>
        </p:nvSpPr>
        <p:spPr>
          <a:xfrm>
            <a:off x="1390650" y="2743200"/>
            <a:ext cx="6586538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latin typeface="PingFang SC"/>
                <a:ea typeface="PingFang SC"/>
              </a:rPr>
              <a:t>在上一个案例中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假设你打算把自己的统计结果发布到网上供人瞻仰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但是很担心自己的图片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被人盗用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你应该怎么做</a:t>
            </a:r>
            <a:r>
              <a:rPr lang="en-US" altLang="zh-CN" sz="1600" dirty="0">
                <a:latin typeface="PingFang SC"/>
                <a:ea typeface="PingFang SC"/>
              </a:rPr>
              <a:t>?(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添加文字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水印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到图中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39941" name="文本框 2"/>
          <p:cNvSpPr txBox="1"/>
          <p:nvPr/>
        </p:nvSpPr>
        <p:spPr>
          <a:xfrm>
            <a:off x="1517650" y="4133850"/>
            <a:ext cx="63230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代码参考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html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课件的拓展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总结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: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前面我们都做了什么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3113" y="1663700"/>
            <a:ext cx="575786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绘制了折线图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plt.plot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设置了图片的大小和分辨率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plt.figure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实现了图片的保存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plt.savefig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轴上的刻度和字符串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xticks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解决了刻度稀疏和密集的问题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>
                <a:latin typeface="PingFang SC" charset="-122"/>
                <a:ea typeface="PingFang SC" charset="-122"/>
                <a:cs typeface="PingFang SC" charset="-122"/>
              </a:rPr>
              <a:t>xticks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设置了标题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xy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轴的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lable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title,xlable,ylable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设置了字体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font_manager</a:t>
            </a:r>
            <a:r>
              <a:rPr kumimoji="0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. 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fontProperties,matplotlib.rc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在一个图上绘制多个图形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plt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多次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plot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即可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为不同的图形添加图例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以上统统很重要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只能绘制折线图么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?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3011" name="文本框 6"/>
          <p:cNvSpPr txBox="1"/>
          <p:nvPr/>
        </p:nvSpPr>
        <p:spPr>
          <a:xfrm>
            <a:off x="1468438" y="1973263"/>
            <a:ext cx="6000750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能够绘制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折线图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散点图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柱状图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直方图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箱线图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饼图等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但是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我们需要知道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不同的</a:t>
            </a:r>
            <a:r>
              <a:rPr lang="zh-CN" altLang="en-US" sz="1600" b="1" i="1" dirty="0">
                <a:solidFill>
                  <a:srgbClr val="FFC000"/>
                </a:solidFill>
                <a:latin typeface="PingFang SC"/>
                <a:ea typeface="PingFang SC"/>
              </a:rPr>
              <a:t>统计图</a:t>
            </a:r>
            <a:r>
              <a:rPr lang="zh-CN" altLang="en-US" sz="1600" dirty="0">
                <a:latin typeface="PingFang SC"/>
                <a:ea typeface="PingFang SC"/>
              </a:rPr>
              <a:t>到底能够表示出什么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以此来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决定选择</a:t>
            </a:r>
            <a:r>
              <a:rPr lang="zh-CN" altLang="en-US" sz="1600" dirty="0">
                <a:latin typeface="PingFang SC"/>
                <a:ea typeface="PingFang SC"/>
              </a:rPr>
              <a:t>哪种</a:t>
            </a:r>
            <a:r>
              <a:rPr lang="zh-CN" altLang="en-US" sz="1600" b="1" i="1" dirty="0">
                <a:solidFill>
                  <a:srgbClr val="FFC000"/>
                </a:solidFill>
                <a:latin typeface="PingFang SC"/>
                <a:ea typeface="PingFang SC"/>
              </a:rPr>
              <a:t>统计图</a:t>
            </a:r>
            <a:r>
              <a:rPr lang="zh-CN" altLang="en-US" sz="1600" dirty="0">
                <a:latin typeface="PingFang SC"/>
                <a:ea typeface="PingFang SC"/>
              </a:rPr>
              <a:t>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更直观的呈现</a:t>
            </a:r>
            <a:r>
              <a:rPr lang="zh-CN" altLang="en-US" sz="1600" dirty="0">
                <a:latin typeface="PingFang SC"/>
                <a:ea typeface="PingFang SC"/>
              </a:rPr>
              <a:t>我们的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solidFill>
                  <a:srgbClr val="FF0000"/>
                </a:solidFill>
                <a:latin typeface="Hiragino Sans GB W3"/>
                <a:ea typeface="Hiragino Sans GB W3"/>
                <a:cs typeface="+mj-cs"/>
              </a:rPr>
              <a:t>对比常用统计图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1238" y="1400175"/>
            <a:ext cx="6705600" cy="461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折线图</a:t>
            </a:r>
            <a:r>
              <a:rPr kumimoji="1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以折线的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上升或下降来表示统计数量的增减变化的统计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图</a:t>
            </a:r>
            <a:endParaRPr kumimoji="0" lang="en-US" altLang="zh-CN" sz="14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能够显示数据的变化趋势，反映事物的变化情况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。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变化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0" lang="en-US" altLang="zh-CN" sz="1400" kern="1200" cap="none" spc="0" normalizeH="0" baseline="0" noProof="0" dirty="0" smtClean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直方图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由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一系列高度不等的纵向条纹或线段表示数据分布的情况。 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一般用横轴表示数据范围，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纵轴表示分布情况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绘制连</a:t>
            </a:r>
            <a:r>
              <a:rPr kumimoji="1" lang="zh-CN" altLang="en-US" sz="1400" b="1" i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续性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展示一组或者多组数据的分布状况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400" kern="1200" cap="none" spc="0" normalizeH="0" baseline="0" noProof="0" dirty="0" smtClean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条形图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排列在工作表的列或行中的数据可以绘制到条形图中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0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1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绘制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连</a:t>
            </a:r>
            <a:r>
              <a:rPr kumimoji="1" lang="zh-CN" altLang="en-US" sz="1400" b="1" i="1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离散</a:t>
            </a:r>
            <a:r>
              <a:rPr kumimoji="1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的数据</a:t>
            </a:r>
            <a:r>
              <a:rPr kumimoji="1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能够一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眼看出各个数据的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大小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比较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数据之间的差别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散点图</a:t>
            </a:r>
            <a:r>
              <a:rPr kumimoji="1" lang="en-US" altLang="zh-CN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用两组数据构成多个坐标点，考察坐标点的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分布</a:t>
            </a:r>
            <a:r>
              <a:rPr kumimoji="0" lang="en-US" altLang="zh-CN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判断两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变量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之间是否存</a:t>
            </a:r>
            <a:r>
              <a:rPr kumimoji="0" lang="zh-CN" altLang="en-US" sz="1400" kern="1200" cap="none" spc="0" normalizeH="0" baseline="0" noProof="0" dirty="0">
                <a:latin typeface="PingFang SC" charset="-122"/>
                <a:ea typeface="PingFang SC" charset="-122"/>
                <a:cs typeface="PingFang SC" charset="-122"/>
              </a:rPr>
              <a:t>在某种关联或总结坐标点的分布模式</a:t>
            </a:r>
            <a:r>
              <a:rPr kumimoji="0" lang="zh-CN" altLang="en-US" sz="14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kumimoji="0" lang="en-US" altLang="zh-CN" sz="14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特点</a:t>
            </a:r>
            <a:r>
              <a:rPr kumimoji="1" lang="en-US" altLang="zh-CN" sz="1400" kern="1200" cap="none" spc="0" normalizeH="0" baseline="0" noProof="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判断变量</a:t>
            </a:r>
            <a:r>
              <a:rPr kumimoji="0" lang="zh-CN" altLang="en-US" sz="1400" kern="1200" cap="none" spc="0" normalizeH="0" baseline="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之间是否存在数量关联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趋势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0" lang="zh-CN" altLang="en-US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展示离群点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0" lang="zh-CN" altLang="en-US" sz="14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分布规律</a:t>
            </a:r>
            <a:r>
              <a:rPr kumimoji="0" lang="en-US" altLang="zh-CN" sz="1400" kern="1200" cap="none" spc="0" normalizeH="0" baseline="0" noProof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endParaRPr kumimoji="1" lang="en-US" altLang="zh-CN" sz="1400" kern="1200" cap="none" spc="0" normalizeH="0" baseline="0" noProof="0" dirty="0">
              <a:solidFill>
                <a:schemeClr val="tx2">
                  <a:lumMod val="60000"/>
                  <a:lumOff val="4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400" kern="1200" cap="none" spc="0" normalizeH="0" baseline="0" noProof="0" dirty="0" smtClean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403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2417763"/>
            <a:ext cx="1201737" cy="1201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8" y="1274763"/>
            <a:ext cx="1690687" cy="1030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38" y="3429000"/>
            <a:ext cx="1425575" cy="1412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039" name="组 11"/>
          <p:cNvGrpSpPr/>
          <p:nvPr/>
        </p:nvGrpSpPr>
        <p:grpSpPr>
          <a:xfrm>
            <a:off x="6275388" y="4841875"/>
            <a:ext cx="1441450" cy="1439863"/>
            <a:chOff x="6275023" y="4841991"/>
            <a:chExt cx="1441983" cy="1439694"/>
          </a:xfrm>
        </p:grpSpPr>
        <p:pic>
          <p:nvPicPr>
            <p:cNvPr id="44040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023" y="4841991"/>
              <a:ext cx="1441983" cy="14396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7496648" y="5126475"/>
              <a:ext cx="36000" cy="36000"/>
            </a:xfrm>
            <a:prstGeom prst="rect">
              <a:avLst/>
            </a:prstGeom>
            <a:solidFill>
              <a:srgbClr val="008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内容占位符 1"/>
          <p:cNvSpPr>
            <a:spLocks noGrp="1"/>
          </p:cNvSpPr>
          <p:nvPr>
            <p:ph idx="1"/>
          </p:nvPr>
        </p:nvSpPr>
        <p:spPr>
          <a:xfrm>
            <a:off x="1700213" y="1922463"/>
            <a:ext cx="5724525" cy="1647825"/>
          </a:xfrm>
        </p:spPr>
        <p:txBody>
          <a:bodyPr vert="horz" wrap="square" lIns="91440" tIns="45720" rIns="91440" bIns="45720" anchor="t" anchorCtr="0"/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呈现公司产品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(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不同区域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)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每天活跃用户数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app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每天下载数量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呈现产品新功能上线后</a:t>
            </a:r>
            <a:r>
              <a:rPr lang="en-US" altLang="zh-CN" sz="1800" kern="1200" dirty="0">
                <a:latin typeface="PingFang SC"/>
                <a:ea typeface="PingFang SC"/>
                <a:cs typeface="+mn-cs"/>
              </a:rPr>
              <a:t>,</a:t>
            </a: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用户点击次数随时间的变化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sz="1800" kern="1200" dirty="0">
                <a:latin typeface="PingFang SC"/>
                <a:ea typeface="PingFang SC"/>
                <a:cs typeface="+mn-cs"/>
              </a:rPr>
              <a:t>呈现员工每天上下班时间</a:t>
            </a:r>
            <a:endParaRPr lang="en-US" altLang="zh-CN" sz="18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45059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折线图的更多应用场景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绘制散点图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6083" name="文本框 6"/>
          <p:cNvSpPr txBox="1"/>
          <p:nvPr/>
        </p:nvSpPr>
        <p:spPr>
          <a:xfrm>
            <a:off x="889000" y="1741488"/>
            <a:ext cx="7680325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假设通过爬虫你获取到了北京</a:t>
            </a:r>
            <a:r>
              <a:rPr lang="en-US" altLang="zh-CN" sz="1400" dirty="0">
                <a:latin typeface="PingFang SC"/>
                <a:ea typeface="PingFang SC"/>
              </a:rPr>
              <a:t>2016</a:t>
            </a:r>
            <a:r>
              <a:rPr lang="zh-CN" altLang="en-US" sz="1400" dirty="0">
                <a:latin typeface="PingFang SC"/>
                <a:ea typeface="PingFang SC"/>
              </a:rPr>
              <a:t>年</a:t>
            </a:r>
            <a:r>
              <a:rPr lang="en-US" altLang="zh-CN" sz="1400" dirty="0">
                <a:latin typeface="PingFang SC"/>
                <a:ea typeface="PingFang SC"/>
              </a:rPr>
              <a:t>3,10</a:t>
            </a:r>
            <a:r>
              <a:rPr lang="zh-CN" altLang="en-US" sz="1400" dirty="0">
                <a:latin typeface="PingFang SC"/>
                <a:ea typeface="PingFang SC"/>
              </a:rPr>
              <a:t>月份每天白天的最高气温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分别位于列表</a:t>
            </a:r>
            <a:r>
              <a:rPr lang="en-US" altLang="zh-CN" sz="1400" dirty="0">
                <a:latin typeface="PingFang SC"/>
                <a:ea typeface="PingFang SC"/>
              </a:rPr>
              <a:t>a,b),</a:t>
            </a:r>
            <a:r>
              <a:rPr lang="zh-CN" altLang="en-US" sz="1400" dirty="0">
                <a:latin typeface="PingFang SC"/>
                <a:ea typeface="PingFang SC"/>
              </a:rPr>
              <a:t>那么此时如何寻找出气温和随时间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天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变化的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某种规律</a:t>
            </a:r>
            <a:r>
              <a:rPr lang="en-US" altLang="zh-CN" sz="1400" dirty="0">
                <a:latin typeface="PingFang SC"/>
                <a:ea typeface="PingFang SC"/>
              </a:rPr>
              <a:t>?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a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[</a:t>
            </a:r>
            <a:r>
              <a:rPr lang="cs-CZ" altLang="zh-CN" sz="1400" dirty="0">
                <a:latin typeface="PingFang SC"/>
                <a:ea typeface="PingFang SC"/>
              </a:rPr>
              <a:t>11,17,16,11,12,11,12,6,6,7,8,9,12,15,14,17,18,21,16,17,20,14,15,15,15,19,21,22,22,22,23</a:t>
            </a:r>
            <a:r>
              <a:rPr lang="en-US" altLang="zh-CN" sz="1400" dirty="0">
                <a:latin typeface="PingFang SC"/>
                <a:ea typeface="PingFang SC"/>
              </a:rPr>
              <a:t>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b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=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[</a:t>
            </a:r>
            <a:r>
              <a:rPr lang="is-IS" altLang="zh-CN" sz="1400" dirty="0">
                <a:latin typeface="PingFang SC"/>
                <a:ea typeface="PingFang SC"/>
              </a:rPr>
              <a:t>26,26,28,19,21,17,16,19,18,20,20,19,22,23,17,20,21,20,22,15,11,15,5,13,17,10,11,13,12,13,6</a:t>
            </a:r>
            <a:r>
              <a:rPr lang="en-US" altLang="zh-CN" sz="1400" dirty="0">
                <a:latin typeface="PingFang SC"/>
                <a:ea typeface="PingFang SC"/>
              </a:rPr>
              <a:t>]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</a:t>
            </a:r>
            <a:r>
              <a:rPr lang="en-US" altLang="zh-CN" sz="1400" dirty="0">
                <a:latin typeface="PingFang SC"/>
                <a:ea typeface="PingFang SC"/>
              </a:rPr>
              <a:t>: http://lishi.tianqi.com/beijing/index.html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绘制散点图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4710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203325"/>
            <a:ext cx="8531225" cy="4117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文本框 2"/>
          <p:cNvSpPr txBox="1"/>
          <p:nvPr/>
        </p:nvSpPr>
        <p:spPr>
          <a:xfrm>
            <a:off x="889000" y="5467350"/>
            <a:ext cx="268446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技术要点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:plt.scatter(x,y)</a:t>
            </a:r>
            <a:endParaRPr lang="zh-CN" altLang="en-US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2190750"/>
            <a:ext cx="3773488" cy="2624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711325"/>
            <a:ext cx="3775075" cy="3608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内容占位符 1"/>
          <p:cNvSpPr>
            <a:spLocks noGrp="1"/>
          </p:cNvSpPr>
          <p:nvPr>
            <p:ph idx="1"/>
          </p:nvPr>
        </p:nvSpPr>
        <p:spPr>
          <a:xfrm>
            <a:off x="2278063" y="2068513"/>
            <a:ext cx="4568825" cy="985837"/>
          </a:xfrm>
        </p:spPr>
        <p:txBody>
          <a:bodyPr vert="horz" wrap="square" lIns="91440" tIns="45720" rIns="91440" bIns="45720" anchor="t" anchorCtr="0"/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不同条件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(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维度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)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之间的内在关联关系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defTabSz="914400"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观察数据的离散聚合程度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48131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散点图的更多应用场景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9155" name="文本框 5"/>
          <p:cNvSpPr txBox="1"/>
          <p:nvPr/>
        </p:nvSpPr>
        <p:spPr>
          <a:xfrm>
            <a:off x="1566863" y="1585913"/>
            <a:ext cx="6146800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假设你获取到了</a:t>
            </a:r>
            <a:r>
              <a:rPr lang="en-US" altLang="zh-CN" sz="1600" dirty="0">
                <a:latin typeface="PingFang SC"/>
                <a:ea typeface="PingFang SC"/>
              </a:rPr>
              <a:t>2017</a:t>
            </a:r>
            <a:r>
              <a:rPr lang="zh-CN" altLang="en-US" sz="1600" dirty="0">
                <a:latin typeface="PingFang SC"/>
                <a:ea typeface="PingFang SC"/>
              </a:rPr>
              <a:t>年内地电影票房前</a:t>
            </a:r>
            <a:r>
              <a:rPr lang="en-US" altLang="zh-CN" sz="1600" dirty="0"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的电影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a)</a:t>
            </a:r>
            <a:r>
              <a:rPr lang="zh-CN" altLang="en-US" sz="1600" dirty="0">
                <a:latin typeface="PingFang SC"/>
                <a:ea typeface="PingFang SC"/>
              </a:rPr>
              <a:t>和电影票房数据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b),</a:t>
            </a:r>
            <a:r>
              <a:rPr lang="zh-CN" altLang="en-US" sz="1600" dirty="0">
                <a:latin typeface="PingFang SC"/>
                <a:ea typeface="PingFang SC"/>
              </a:rPr>
              <a:t>那么如何更加直观的展示该数据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a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["</a:t>
            </a:r>
            <a:r>
              <a:rPr lang="zh-CN" altLang="en-US" sz="1200" dirty="0">
                <a:latin typeface="PingFang SC"/>
                <a:ea typeface="PingFang SC"/>
              </a:rPr>
              <a:t>战狼</a:t>
            </a:r>
            <a:r>
              <a:rPr lang="en-US" altLang="zh-CN" sz="1200" dirty="0">
                <a:latin typeface="PingFang SC"/>
                <a:ea typeface="PingFang SC"/>
              </a:rPr>
              <a:t>2","</a:t>
            </a:r>
            <a:r>
              <a:rPr lang="zh-CN" altLang="en-US" sz="1200" dirty="0">
                <a:latin typeface="PingFang SC"/>
                <a:ea typeface="PingFang SC"/>
              </a:rPr>
              <a:t>速度与激情</a:t>
            </a:r>
            <a:r>
              <a:rPr lang="en-US" altLang="zh-CN" sz="1200" dirty="0">
                <a:latin typeface="PingFang SC"/>
                <a:ea typeface="PingFang SC"/>
              </a:rPr>
              <a:t>8","</a:t>
            </a:r>
            <a:r>
              <a:rPr lang="zh-CN" altLang="en-US" sz="1200" dirty="0">
                <a:latin typeface="PingFang SC"/>
                <a:ea typeface="PingFang SC"/>
              </a:rPr>
              <a:t>功夫瑜伽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西游伏妖篇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变形金刚</a:t>
            </a:r>
            <a:r>
              <a:rPr lang="en-US" altLang="zh-CN" sz="1200" dirty="0">
                <a:latin typeface="PingFang SC"/>
                <a:ea typeface="PingFang SC"/>
              </a:rPr>
              <a:t>5</a:t>
            </a:r>
            <a:r>
              <a:rPr lang="zh-CN" altLang="en-US" sz="1200" dirty="0">
                <a:latin typeface="PingFang SC"/>
                <a:ea typeface="PingFang SC"/>
              </a:rPr>
              <a:t>：最后的骑士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摔跤吧！爸爸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加勒比海盗</a:t>
            </a:r>
            <a:r>
              <a:rPr lang="en-US" altLang="zh-CN" sz="1200" dirty="0">
                <a:latin typeface="PingFang SC"/>
                <a:ea typeface="PingFang SC"/>
              </a:rPr>
              <a:t>5</a:t>
            </a:r>
            <a:r>
              <a:rPr lang="zh-CN" altLang="en-US" sz="1200" dirty="0">
                <a:latin typeface="PingFang SC"/>
                <a:ea typeface="PingFang SC"/>
              </a:rPr>
              <a:t>：死无对证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金刚：骷髅岛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极限特工：终极回归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生化危机</a:t>
            </a:r>
            <a:r>
              <a:rPr lang="en-US" altLang="zh-CN" sz="1200" dirty="0">
                <a:latin typeface="PingFang SC"/>
                <a:ea typeface="PingFang SC"/>
              </a:rPr>
              <a:t>6</a:t>
            </a:r>
            <a:r>
              <a:rPr lang="zh-CN" altLang="en-US" sz="1200" dirty="0">
                <a:latin typeface="PingFang SC"/>
                <a:ea typeface="PingFang SC"/>
              </a:rPr>
              <a:t>：终章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乘风破浪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神偷奶爸</a:t>
            </a:r>
            <a:r>
              <a:rPr lang="en-US" altLang="zh-CN" sz="1200" dirty="0">
                <a:latin typeface="PingFang SC"/>
                <a:ea typeface="PingFang SC"/>
              </a:rPr>
              <a:t>3","</a:t>
            </a:r>
            <a:r>
              <a:rPr lang="zh-CN" altLang="en-US" sz="1200" dirty="0">
                <a:latin typeface="PingFang SC"/>
                <a:ea typeface="PingFang SC"/>
              </a:rPr>
              <a:t>智取威虎山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大闹天竺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金刚狼</a:t>
            </a:r>
            <a:r>
              <a:rPr lang="en-US" altLang="zh-CN" sz="1200" dirty="0">
                <a:latin typeface="PingFang SC"/>
                <a:ea typeface="PingFang SC"/>
              </a:rPr>
              <a:t>3</a:t>
            </a:r>
            <a:r>
              <a:rPr lang="zh-CN" altLang="en-US" sz="1200" dirty="0">
                <a:latin typeface="PingFang SC"/>
                <a:ea typeface="PingFang SC"/>
              </a:rPr>
              <a:t>：殊死一战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蜘蛛侠：英雄归来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悟空传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银河护卫队</a:t>
            </a:r>
            <a:r>
              <a:rPr lang="en-US" altLang="zh-CN" sz="1200" dirty="0">
                <a:latin typeface="PingFang SC"/>
                <a:ea typeface="PingFang SC"/>
              </a:rPr>
              <a:t>2","</a:t>
            </a:r>
            <a:r>
              <a:rPr lang="zh-CN" altLang="en-US" sz="1200" dirty="0">
                <a:latin typeface="PingFang SC"/>
                <a:ea typeface="PingFang SC"/>
              </a:rPr>
              <a:t>情圣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新木乃伊</a:t>
            </a:r>
            <a:r>
              <a:rPr lang="en-US" altLang="zh-CN" sz="1200" dirty="0">
                <a:latin typeface="PingFang SC"/>
                <a:ea typeface="PingFang SC"/>
              </a:rPr>
              <a:t>",]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b=[56.01,26.94,17.53,16.49,15.45,12.96,11.8,11.61,11.28,11.12,10.49,10.3,8.75,7.55,7.32,6.99,6.88,6.86,6.58,6.23]</a:t>
            </a:r>
            <a:r>
              <a:rPr lang="zh-CN" altLang="en-US" sz="1200" dirty="0">
                <a:latin typeface="PingFang SC"/>
                <a:ea typeface="PingFang SC"/>
              </a:rPr>
              <a:t> 单位</a:t>
            </a:r>
            <a:r>
              <a:rPr lang="en-US" altLang="zh-CN" sz="1200" dirty="0">
                <a:latin typeface="PingFang SC"/>
                <a:ea typeface="PingFang SC"/>
              </a:rPr>
              <a:t>:</a:t>
            </a:r>
            <a:r>
              <a:rPr lang="zh-CN" altLang="en-US" sz="1200" dirty="0">
                <a:latin typeface="PingFang SC"/>
                <a:ea typeface="PingFang SC"/>
              </a:rPr>
              <a:t>亿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 http://58921.com/alltime/2017</a:t>
            </a:r>
            <a:endParaRPr lang="en-US" altLang="zh-CN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017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1371600"/>
            <a:ext cx="5127625" cy="414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2179638"/>
            <a:ext cx="4483100" cy="1506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1203" name="文本框 4"/>
          <p:cNvSpPr txBox="1"/>
          <p:nvPr/>
        </p:nvSpPr>
        <p:spPr>
          <a:xfrm>
            <a:off x="1216025" y="1789113"/>
            <a:ext cx="6832600" cy="2370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假设你知道了列表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中电影分别在</a:t>
            </a:r>
            <a:r>
              <a:rPr lang="en-US" altLang="zh-CN" sz="1600" dirty="0">
                <a:latin typeface="PingFang SC"/>
                <a:ea typeface="PingFang SC"/>
              </a:rPr>
              <a:t>2017-09-14(b_14), 2017-09-15(b_15), 2017-09-16(b_16)</a:t>
            </a:r>
            <a:r>
              <a:rPr lang="zh-CN" altLang="en-US" sz="1600" dirty="0">
                <a:latin typeface="PingFang SC"/>
                <a:ea typeface="PingFang SC"/>
              </a:rPr>
              <a:t>三天的票房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为了展示列表中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电影本身</a:t>
            </a:r>
            <a:r>
              <a:rPr lang="zh-CN" altLang="en-US" sz="1600" dirty="0">
                <a:latin typeface="PingFang SC"/>
                <a:ea typeface="PingFang SC"/>
              </a:rPr>
              <a:t>的票房以及同其他电影的数据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对比情况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应该如何更加直观的呈现该数据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a = ["</a:t>
            </a:r>
            <a:r>
              <a:rPr lang="zh-CN" altLang="en-US" sz="1200" dirty="0">
                <a:latin typeface="PingFang SC"/>
                <a:ea typeface="PingFang SC"/>
              </a:rPr>
              <a:t>猩球崛起</a:t>
            </a:r>
            <a:r>
              <a:rPr lang="en-US" altLang="zh-CN" sz="1200" dirty="0">
                <a:latin typeface="PingFang SC"/>
                <a:ea typeface="PingFang SC"/>
              </a:rPr>
              <a:t>3</a:t>
            </a:r>
            <a:r>
              <a:rPr lang="zh-CN" altLang="en-US" sz="1200" dirty="0">
                <a:latin typeface="PingFang SC"/>
                <a:ea typeface="PingFang SC"/>
              </a:rPr>
              <a:t>：终极之战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敦刻尔克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蜘蛛侠：英雄归来</a:t>
            </a:r>
            <a:r>
              <a:rPr lang="en-US" altLang="zh-CN" sz="1200" dirty="0">
                <a:latin typeface="PingFang SC"/>
                <a:ea typeface="PingFang SC"/>
              </a:rPr>
              <a:t>","</a:t>
            </a:r>
            <a:r>
              <a:rPr lang="zh-CN" altLang="en-US" sz="1200" dirty="0">
                <a:latin typeface="PingFang SC"/>
                <a:ea typeface="PingFang SC"/>
              </a:rPr>
              <a:t>战狼</a:t>
            </a:r>
            <a:r>
              <a:rPr lang="en-US" altLang="zh-CN" sz="1200" dirty="0">
                <a:latin typeface="PingFang SC"/>
                <a:ea typeface="PingFang SC"/>
              </a:rPr>
              <a:t>2"]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b_16 = [15746,312,4497,319]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b_15 = [12357,156,2045,168]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b_14 = [2358,399,2358,362]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 http://www.cbooo.cn/movieday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绘制条形图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222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2076450"/>
            <a:ext cx="7742238" cy="1573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0" y="2888615"/>
            <a:ext cx="2540635" cy="3036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条形图的更多应用场景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3251" name="文本框 4"/>
          <p:cNvSpPr txBox="1"/>
          <p:nvPr/>
        </p:nvSpPr>
        <p:spPr>
          <a:xfrm>
            <a:off x="2625725" y="2081213"/>
            <a:ext cx="30845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SC"/>
                <a:ea typeface="PingFang SC"/>
              </a:rPr>
              <a:t>数量统计</a:t>
            </a:r>
            <a:endParaRPr lang="en-US" altLang="zh-CN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SC"/>
                <a:ea typeface="PingFang SC"/>
              </a:rPr>
              <a:t>频率统计</a:t>
            </a:r>
            <a:r>
              <a:rPr lang="en-US" altLang="zh-CN" dirty="0">
                <a:latin typeface="PingFang SC"/>
                <a:ea typeface="PingFang SC"/>
              </a:rPr>
              <a:t>(</a:t>
            </a:r>
            <a:r>
              <a:rPr lang="zh-CN" altLang="en-US" dirty="0">
                <a:latin typeface="PingFang SC"/>
                <a:ea typeface="PingFang SC"/>
              </a:rPr>
              <a:t>市场饱和度</a:t>
            </a:r>
            <a:r>
              <a:rPr lang="en-US" altLang="zh-CN" dirty="0">
                <a:latin typeface="PingFang SC"/>
                <a:ea typeface="PingFang SC"/>
              </a:rPr>
              <a:t>)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4275" name="文本框 5"/>
          <p:cNvSpPr txBox="1"/>
          <p:nvPr/>
        </p:nvSpPr>
        <p:spPr>
          <a:xfrm>
            <a:off x="1322388" y="1614488"/>
            <a:ext cx="701357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假设你获取了</a:t>
            </a:r>
            <a:r>
              <a:rPr lang="en-US" altLang="zh-CN" sz="1600" dirty="0">
                <a:latin typeface="PingFang SC"/>
                <a:ea typeface="PingFang SC"/>
              </a:rPr>
              <a:t>250</a:t>
            </a:r>
            <a:r>
              <a:rPr lang="zh-CN" altLang="en-US" sz="1600" dirty="0">
                <a:latin typeface="PingFang SC"/>
                <a:ea typeface="PingFang SC"/>
              </a:rPr>
              <a:t>部电影的时长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列表</a:t>
            </a:r>
            <a:r>
              <a:rPr lang="en-US" altLang="zh-CN" sz="1600" dirty="0">
                <a:latin typeface="PingFang SC"/>
                <a:ea typeface="PingFang SC"/>
              </a:rPr>
              <a:t>a</a:t>
            </a:r>
            <a:r>
              <a:rPr lang="zh-CN" altLang="en-US" sz="1600" dirty="0">
                <a:latin typeface="PingFang SC"/>
                <a:ea typeface="PingFang SC"/>
              </a:rPr>
              <a:t>中</a:t>
            </a:r>
            <a:r>
              <a:rPr lang="en-US" altLang="zh-CN" sz="1600" dirty="0">
                <a:latin typeface="PingFang SC"/>
                <a:ea typeface="PingFang SC"/>
              </a:rPr>
              <a:t>),</a:t>
            </a:r>
            <a:r>
              <a:rPr lang="zh-CN" altLang="en-US" sz="1600" dirty="0">
                <a:latin typeface="PingFang SC"/>
                <a:ea typeface="PingFang SC"/>
              </a:rPr>
              <a:t>希望统计出这些电影时长的分布状态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比如时长为</a:t>
            </a:r>
            <a:r>
              <a:rPr lang="en-US" altLang="zh-CN" sz="1600" dirty="0">
                <a:latin typeface="PingFang SC"/>
                <a:ea typeface="PingFang SC"/>
              </a:rPr>
              <a:t>100</a:t>
            </a:r>
            <a:r>
              <a:rPr lang="zh-CN" altLang="en-US" sz="1600" dirty="0">
                <a:latin typeface="PingFang SC"/>
                <a:ea typeface="PingFang SC"/>
              </a:rPr>
              <a:t>分钟到</a:t>
            </a:r>
            <a:r>
              <a:rPr lang="en-US" altLang="zh-CN" sz="1600" dirty="0">
                <a:latin typeface="PingFang SC"/>
                <a:ea typeface="PingFang SC"/>
              </a:rPr>
              <a:t>120</a:t>
            </a:r>
            <a:r>
              <a:rPr lang="zh-CN" altLang="en-US" sz="1600" dirty="0">
                <a:latin typeface="PingFang SC"/>
                <a:ea typeface="PingFang SC"/>
              </a:rPr>
              <a:t>分钟电影的数量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出现的频率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等信息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你应该如何呈现这些数据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sp>
        <p:nvSpPr>
          <p:cNvPr id="54276" name="文本框 3"/>
          <p:cNvSpPr txBox="1"/>
          <p:nvPr/>
        </p:nvSpPr>
        <p:spPr>
          <a:xfrm>
            <a:off x="1322388" y="2941638"/>
            <a:ext cx="7821612" cy="1784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a=</a:t>
            </a:r>
            <a:r>
              <a:rPr lang="cs-CZ" altLang="zh-CN" sz="1100" dirty="0">
                <a:latin typeface="PingFang SC"/>
                <a:ea typeface="PingFang SC"/>
              </a:rPr>
              <a:t>[131,  98, 125, 131, 124, 139, 131, 117, 128, 108, 135, 138, 131, </a:t>
            </a:r>
            <a:r>
              <a:rPr lang="fi-FI" altLang="zh-CN" sz="1100" dirty="0">
                <a:latin typeface="PingFang SC"/>
                <a:ea typeface="PingFang SC"/>
              </a:rPr>
              <a:t>102, 107, 114, 119, 128, 121, 142, 127, 130, 124, 101, 110, 116, </a:t>
            </a:r>
            <a:r>
              <a:rPr lang="cs-CZ" altLang="zh-CN" sz="1100" dirty="0">
                <a:latin typeface="PingFang SC"/>
                <a:ea typeface="PingFang SC"/>
              </a:rPr>
              <a:t>117, 110, 128, 128, 115,  99, 136, 126, 134,  95, 138, 117, 111,78, 132, 124, 113, 150, 110, 117,  86,  95, 144, 105, 126, 130,126, 130, 126, 116, 123, 106, 112, 138, 123,  86, 101,  99, 136,123, 117, 119, 105, 137, 123, 128, 125, 104, 109, 134, 125, 127,105, 120, 107, 129, 116, 108, 132, 103, 136, 118, 102, 120, 114,105, 115, 132, 145, 119, 121, 112, 139, 125, 138, 109, 132, 134,156, 106, 117, 127, 144, 139, 139, 119, 140,  83, 110, 102</a:t>
            </a:r>
            <a:r>
              <a:rPr lang="en-US" altLang="zh-CN" sz="1100" dirty="0">
                <a:latin typeface="PingFang SC"/>
                <a:ea typeface="PingFang SC"/>
              </a:rPr>
              <a:t>,</a:t>
            </a:r>
            <a:r>
              <a:rPr lang="cs-CZ" altLang="zh-CN" sz="1100" dirty="0">
                <a:latin typeface="PingFang SC"/>
                <a:ea typeface="PingFang SC"/>
              </a:rPr>
              <a:t>123,107, 143, 115, 136, 118, 139, 123, 112, 118, 125, 109, 119, 133,112, 114, 122, 109, 106, 123, 116, 131, 127, 115, 118, 112, 135,115, 146, 137, 116, 103, 144,  83, 123, 111, 110, 111, 100, 154,136, 100, 118, 119, 133, 134, 106, 129, 126, 110, 111, 109, 141,120, 117, 106, 149, 122, 122, 110, 118, 127, 121, 114, 125, 126,114, 140, 103, 130, 141, 117, 106, 114, 121, 114, 133, 137,  92,121, 112, 146,  97, 137, 105,  98, 117, 112,  81,  97, 139, 113,134, 106, 144, 110, 137, 137, 111, 104, 117, 100, 111, 101, 110,</a:t>
            </a:r>
            <a:r>
              <a:rPr lang="fi-FI" altLang="zh-CN" sz="1100" dirty="0">
                <a:latin typeface="PingFang SC"/>
                <a:ea typeface="PingFang SC"/>
              </a:rPr>
              <a:t>105, 129, 137, 112, 120, 113, 133, 112,  83,  94, 146, 133, 101,</a:t>
            </a:r>
            <a:r>
              <a:rPr lang="cs-CZ" altLang="zh-CN" sz="1100" dirty="0">
                <a:latin typeface="PingFang SC"/>
                <a:ea typeface="PingFang SC"/>
              </a:rPr>
              <a:t>131, 116, 111,  84, 137, 115, 122, 106, 144, 109, 123, 116, 111,111, 133, 150]</a:t>
            </a:r>
            <a:endParaRPr lang="zh-CN" altLang="en-US" sz="11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5529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252538"/>
            <a:ext cx="5721350" cy="3173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25" y="4475163"/>
            <a:ext cx="5078413" cy="17430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301" name="组 14"/>
          <p:cNvGrpSpPr/>
          <p:nvPr/>
        </p:nvGrpSpPr>
        <p:grpSpPr>
          <a:xfrm>
            <a:off x="812800" y="4425950"/>
            <a:ext cx="2752725" cy="1647825"/>
            <a:chOff x="325946" y="4324815"/>
            <a:chExt cx="2752927" cy="1647968"/>
          </a:xfrm>
        </p:grpSpPr>
        <p:grpSp>
          <p:nvGrpSpPr>
            <p:cNvPr id="55302" name="组 9"/>
            <p:cNvGrpSpPr/>
            <p:nvPr/>
          </p:nvGrpSpPr>
          <p:grpSpPr>
            <a:xfrm>
              <a:off x="325946" y="4324815"/>
              <a:ext cx="2752927" cy="1505952"/>
              <a:chOff x="5997173" y="1484161"/>
              <a:chExt cx="2752927" cy="1505952"/>
            </a:xfrm>
          </p:grpSpPr>
          <p:pic>
            <p:nvPicPr>
              <p:cNvPr id="5530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5704" y="2144287"/>
                <a:ext cx="2159676" cy="84582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5997173" y="1484161"/>
                <a:ext cx="275292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defTabSz="457200">
                  <a:buClrTx/>
                  <a:buSzTx/>
                  <a:buFontTx/>
                  <a:buNone/>
                  <a:defRPr/>
                </a:pPr>
                <a:r>
                  <a:rPr kumimoji="1" lang="zh-CN" altLang="en-US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把</a:t>
                </a:r>
                <a:r>
                  <a:rPr kumimoji="1" lang="zh-CN" altLang="en-US" sz="140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数据分为多少组</a:t>
                </a:r>
                <a:r>
                  <a:rPr kumimoji="1" lang="zh-CN" altLang="en-US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进行统计</a:t>
                </a:r>
                <a:r>
                  <a:rPr kumimoji="1" lang="en-US" altLang="zh-CN" sz="1400" kern="1200" cap="none" spc="0" normalizeH="0" baseline="0" noProof="0" dirty="0" smtClean="0">
                    <a:latin typeface="PingFang SC" charset="-122"/>
                    <a:ea typeface="PingFang SC" charset="-122"/>
                    <a:cs typeface="PingFang SC" charset="-122"/>
                  </a:rPr>
                  <a:t>???</a:t>
                </a:r>
                <a:endParaRPr kumimoji="1" lang="en-US" altLang="zh-CN" sz="1400" kern="1200" cap="none" spc="0" normalizeH="0" baseline="0" noProof="0" dirty="0" smtClean="0"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pPr marR="0" defTabSz="457200">
                  <a:buClrTx/>
                  <a:buSzTx/>
                  <a:buFontTx/>
                  <a:buNone/>
                  <a:defRPr/>
                </a:pP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组数要适当</a:t>
                </a:r>
                <a:r>
                  <a:rPr kumimoji="1" lang="en-US" altLang="zh-CN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太少会有较大的统计误差</a:t>
                </a:r>
                <a:r>
                  <a:rPr kumimoji="1" lang="en-US" altLang="zh-CN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,</a:t>
                </a:r>
                <a:r>
                  <a:rPr kumimoji="1" lang="zh-CN" altLang="en-US" sz="1050" kern="1200" cap="none" spc="0" normalizeH="0" baseline="0" noProof="0" dirty="0" smtClean="0">
                    <a:solidFill>
                      <a:srgbClr val="FF0000"/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大多规律不明显</a:t>
                </a:r>
                <a:endParaRPr kumimoji="1" lang="zh-CN" altLang="en-US" sz="1050" kern="1200" cap="none" spc="0" normalizeH="0" baseline="0" noProof="0" dirty="0">
                  <a:solidFill>
                    <a:srgbClr val="FF0000"/>
                  </a:solidFill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</p:grpSp>
        <p:pic>
          <p:nvPicPr>
            <p:cNvPr id="5530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273" y="5667713"/>
              <a:ext cx="620660" cy="3050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304" name="文本框 13"/>
            <p:cNvSpPr txBox="1"/>
            <p:nvPr/>
          </p:nvSpPr>
          <p:spPr>
            <a:xfrm>
              <a:off x="1424964" y="5629119"/>
              <a:ext cx="737057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800" b="1" dirty="0">
                  <a:latin typeface="Arial" panose="020B0604020202020204" pitchFamily="34" charset="0"/>
                </a:rPr>
                <a:t>bin_width</a:t>
              </a:r>
              <a:endParaRPr lang="zh-CN" altLang="en-US" sz="800" b="1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那么问题来了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6323" name="文本框 5"/>
          <p:cNvSpPr txBox="1"/>
          <p:nvPr/>
        </p:nvSpPr>
        <p:spPr>
          <a:xfrm>
            <a:off x="1566863" y="1585913"/>
            <a:ext cx="6672262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在美国</a:t>
            </a:r>
            <a:r>
              <a:rPr lang="en-US" altLang="zh-CN" sz="1600" dirty="0">
                <a:latin typeface="PingFang SC"/>
                <a:ea typeface="PingFang SC"/>
              </a:rPr>
              <a:t>2004</a:t>
            </a:r>
            <a:r>
              <a:rPr lang="zh-CN" altLang="en-US" sz="1600" dirty="0">
                <a:latin typeface="PingFang SC"/>
                <a:ea typeface="PingFang SC"/>
              </a:rPr>
              <a:t>年人口普查发现有</a:t>
            </a:r>
            <a:r>
              <a:rPr lang="en-US" altLang="zh-CN" sz="1600" dirty="0">
                <a:latin typeface="PingFang SC"/>
                <a:ea typeface="PingFang SC"/>
              </a:rPr>
              <a:t>124 million</a:t>
            </a:r>
            <a:r>
              <a:rPr lang="zh-CN" altLang="en-US" sz="1600" dirty="0">
                <a:latin typeface="PingFang SC"/>
                <a:ea typeface="PingFang SC"/>
              </a:rPr>
              <a:t>的人在离家相对较远的地方工作。根据他们从家到上班地点所需要的时间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通过抽样统计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最后一列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出了下表的数据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这些数据能够绘制成直方图么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5632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863" y="2490788"/>
            <a:ext cx="2117725" cy="265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5" name="文本框 3"/>
          <p:cNvSpPr txBox="1"/>
          <p:nvPr/>
        </p:nvSpPr>
        <p:spPr>
          <a:xfrm>
            <a:off x="3841750" y="2659063"/>
            <a:ext cx="5195888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interval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[0,5,10,15,20,25,30,35,40,45,60,90]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width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[5,5,5,5,5,5,5,5,5,15,30,60]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200" dirty="0">
                <a:latin typeface="PingFang SC"/>
                <a:ea typeface="PingFang SC"/>
              </a:rPr>
              <a:t>quantity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=</a:t>
            </a:r>
            <a:r>
              <a:rPr lang="zh-CN" altLang="en-US" sz="1200" dirty="0">
                <a:latin typeface="PingFang SC"/>
                <a:ea typeface="PingFang SC"/>
              </a:rPr>
              <a:t> </a:t>
            </a:r>
            <a:r>
              <a:rPr lang="en-US" altLang="zh-CN" sz="1200" dirty="0">
                <a:latin typeface="PingFang SC"/>
                <a:ea typeface="PingFang SC"/>
              </a:rPr>
              <a:t>[836,2737,3723,3926,3596,1438,3273,642,824,613,215,47]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数据来源</a:t>
            </a:r>
            <a:r>
              <a:rPr lang="en-US" altLang="zh-CN" sz="1200" dirty="0">
                <a:latin typeface="PingFang SC"/>
                <a:ea typeface="PingFang SC"/>
              </a:rPr>
              <a:t>:https://en.wikipedia.org/wiki/Histogram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普查报告地址</a:t>
            </a:r>
            <a:r>
              <a:rPr lang="en-US" altLang="zh-CN" sz="1200" dirty="0">
                <a:latin typeface="PingFang SC"/>
                <a:ea typeface="PingFang SC"/>
              </a:rPr>
              <a:t>:https://www.census.gov/prod/2004pubs/c2kbr-33.pdf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绘制直方图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7347" name="文本框 3"/>
          <p:cNvSpPr txBox="1"/>
          <p:nvPr/>
        </p:nvSpPr>
        <p:spPr>
          <a:xfrm>
            <a:off x="1701800" y="1890713"/>
            <a:ext cx="6035675" cy="2062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前面的问题问的是什么呢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问的是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哪些数据能够绘制直方图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前面的问题中给出的数据都是统计之后的数据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所以为了达到直方图的效果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需要绘制条形图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所以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zh-CN" altLang="en-US" sz="1600" dirty="0">
                <a:latin typeface="PingFang SC"/>
                <a:ea typeface="PingFang SC"/>
              </a:rPr>
              <a:t>一般来说能够使用</a:t>
            </a:r>
            <a:r>
              <a:rPr lang="en-US" altLang="zh-CN" sz="1600" dirty="0">
                <a:latin typeface="PingFang SC"/>
                <a:ea typeface="PingFang SC"/>
              </a:rPr>
              <a:t>plt.hist</a:t>
            </a:r>
            <a:r>
              <a:rPr lang="zh-CN" altLang="en-US" sz="1600" dirty="0">
                <a:latin typeface="PingFang SC"/>
                <a:ea typeface="PingFang SC"/>
              </a:rPr>
              <a:t>方法的的是那些没有统计过的数据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219" name="文本框 3"/>
          <p:cNvSpPr txBox="1"/>
          <p:nvPr/>
        </p:nvSpPr>
        <p:spPr>
          <a:xfrm>
            <a:off x="2935288" y="1984375"/>
            <a:ext cx="3254375" cy="1338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有岗位需求</a:t>
            </a:r>
            <a:endParaRPr lang="en-US" altLang="zh-CN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是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latin typeface="PingFang SC"/>
                <a:ea typeface="PingFang SC"/>
              </a:rPr>
              <a:t>数据科学的基础</a:t>
            </a:r>
            <a:endParaRPr lang="en-US" altLang="zh-CN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dirty="0">
                <a:latin typeface="PingFang SC"/>
                <a:ea typeface="PingFang SC"/>
              </a:rPr>
              <a:t>是机器学习课程的基础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直方图更多应用场景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8371" name="文本框 3"/>
          <p:cNvSpPr txBox="1"/>
          <p:nvPr/>
        </p:nvSpPr>
        <p:spPr>
          <a:xfrm>
            <a:off x="2413000" y="1987550"/>
            <a:ext cx="385127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用户的年龄分布状态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一段时间内用户点击次数的分布状态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PingFang SC"/>
                <a:ea typeface="PingFang SC"/>
              </a:rPr>
              <a:t>用户活跃时间的分布状态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常见问题总结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59395" name="文本框 3"/>
          <p:cNvSpPr txBox="1"/>
          <p:nvPr/>
        </p:nvSpPr>
        <p:spPr>
          <a:xfrm>
            <a:off x="2654300" y="1803400"/>
            <a:ext cx="3629025" cy="304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应该选择那种图形来呈现数据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matplotlib.plot(x,y)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matplotlib.bar(x,y)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matplotlib.scatter(x,y)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matplotlib.hist(data,bins,normed)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xticks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yticks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的设置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label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titile,grid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的设置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绘图的大小和保存图片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PingFang SC"/>
                <a:ea typeface="PingFang SC"/>
                <a:cs typeface="+mj-cs"/>
              </a:rPr>
              <a:t>matplotlib</a:t>
            </a:r>
            <a:r>
              <a:rPr lang="zh-CN" altLang="en-US" kern="1200" dirty="0">
                <a:latin typeface="PingFang SC"/>
                <a:ea typeface="PingFang SC"/>
                <a:cs typeface="+mj-cs"/>
              </a:rPr>
              <a:t>使用的流程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总结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0419" name="文本框 6"/>
          <p:cNvSpPr txBox="1"/>
          <p:nvPr/>
        </p:nvSpPr>
        <p:spPr>
          <a:xfrm>
            <a:off x="2849563" y="1828800"/>
            <a:ext cx="3006725" cy="1536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明确问题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选择图形的呈现方式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准备数据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 marL="800100" lvl="1" indent="-342900" defTabSz="914400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绘图和图形完善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matplotlib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更多的图形样式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1443" name="文本框 3"/>
          <p:cNvSpPr txBox="1"/>
          <p:nvPr/>
        </p:nvSpPr>
        <p:spPr>
          <a:xfrm>
            <a:off x="1511300" y="1958975"/>
            <a:ext cx="56769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en-US" altLang="zh-CN" sz="1600" dirty="0">
                <a:latin typeface="PingFang SC"/>
                <a:ea typeface="PingFang SC"/>
              </a:rPr>
              <a:t>matplotlib</a:t>
            </a:r>
            <a:r>
              <a:rPr lang="zh-CN" altLang="en-US" sz="1600" dirty="0">
                <a:latin typeface="PingFang SC"/>
                <a:ea typeface="PingFang SC"/>
              </a:rPr>
              <a:t>支持的图形是非常多的，如果有其他的需求，我们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zh-CN" altLang="en-US" sz="1600" dirty="0">
                <a:latin typeface="PingFang SC"/>
                <a:ea typeface="PingFang SC"/>
              </a:rPr>
              <a:t>可以查看一下</a:t>
            </a:r>
            <a:r>
              <a:rPr lang="en-US" altLang="zh-CN" sz="1600" dirty="0">
                <a:latin typeface="PingFang SC"/>
                <a:ea typeface="PingFang SC"/>
              </a:rPr>
              <a:t>url</a:t>
            </a:r>
            <a:r>
              <a:rPr lang="zh-CN" altLang="en-US" sz="1600" dirty="0">
                <a:latin typeface="PingFang SC"/>
                <a:ea typeface="PingFang SC"/>
              </a:rPr>
              <a:t>地址：</a:t>
            </a:r>
            <a:endParaRPr lang="en-US" altLang="zh-CN" sz="1600" dirty="0">
              <a:latin typeface="PingFang SC"/>
              <a:ea typeface="PingFang SC"/>
            </a:endParaRPr>
          </a:p>
          <a:p>
            <a:pPr marL="342900" indent="-342900" defTabSz="914400" eaLnBrk="1" hangingPunct="1">
              <a:lnSpc>
                <a:spcPct val="150000"/>
              </a:lnSpc>
              <a:buFont typeface="+mj-lt"/>
              <a:buNone/>
            </a:pPr>
            <a:r>
              <a:rPr lang="en-US" altLang="zh-CN" sz="1600" dirty="0">
                <a:latin typeface="PingFang SC"/>
                <a:ea typeface="PingFang SC"/>
              </a:rPr>
              <a:t>	https://matplotlib.org/stable/gallery/index.html</a:t>
            </a:r>
            <a:endParaRPr lang="en-US" altLang="zh-CN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889000" y="566738"/>
            <a:ext cx="7159625" cy="636587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更多的绘图工具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2467" name="文本框 3"/>
          <p:cNvSpPr txBox="1"/>
          <p:nvPr/>
        </p:nvSpPr>
        <p:spPr>
          <a:xfrm>
            <a:off x="2152650" y="1774825"/>
            <a:ext cx="4632325" cy="2030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plotly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可视化工具中的</a:t>
            </a:r>
            <a:r>
              <a:rPr lang="en-US" altLang="zh-CN" sz="1400" dirty="0">
                <a:latin typeface="PingFang SC"/>
                <a:ea typeface="PingFang SC"/>
              </a:rPr>
              <a:t>github,</a:t>
            </a:r>
            <a:r>
              <a:rPr lang="zh-CN" altLang="en-US" sz="1400" dirty="0">
                <a:latin typeface="PingFang SC"/>
                <a:ea typeface="PingFang SC"/>
              </a:rPr>
              <a:t>相比于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更加简单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图形更加漂亮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同时兼容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pandas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使用用法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简单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照着文档写即可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文档地址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i="1" dirty="0">
                <a:latin typeface="PingFang SC"/>
                <a:ea typeface="PingFang SC"/>
              </a:rPr>
              <a:t>https://plot.ly/python/</a:t>
            </a:r>
            <a:endParaRPr lang="en-US" altLang="zh-CN" sz="1400" i="1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420688" y="644525"/>
            <a:ext cx="8229600" cy="704850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第二部分 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学习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3074988" y="1922463"/>
            <a:ext cx="3336925" cy="2171700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什么是</a:t>
            </a:r>
            <a:r>
              <a:rPr lang="en-US" altLang="zh-CN" kern="1200" dirty="0">
                <a:latin typeface="PingFang SC"/>
                <a:ea typeface="PingFang SC"/>
                <a:cs typeface="+mn-cs"/>
              </a:rPr>
              <a:t>numpy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基础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常用方法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kern="1200" dirty="0">
                <a:latin typeface="PingFang SC"/>
                <a:ea typeface="PingFang SC"/>
                <a:cs typeface="+mn-cs"/>
              </a:rPr>
              <a:t>numpy</a:t>
            </a:r>
            <a:r>
              <a:rPr lang="zh-CN" altLang="en-US" kern="1200" dirty="0">
                <a:latin typeface="PingFang SC"/>
                <a:ea typeface="PingFang SC"/>
                <a:cs typeface="+mn-cs"/>
              </a:rPr>
              <a:t>常用统计方法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468313" y="663575"/>
            <a:ext cx="8229600" cy="696913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3201988" y="2081213"/>
            <a:ext cx="2760662" cy="1138237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快速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方便</a:t>
            </a:r>
            <a:endParaRPr lang="en-US" altLang="zh-CN" kern="1200" dirty="0">
              <a:solidFill>
                <a:srgbClr val="FF0000"/>
              </a:solidFill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科学计算的基础库</a:t>
            </a: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65539" name="文本框 4"/>
          <p:cNvSpPr txBox="1"/>
          <p:nvPr/>
        </p:nvSpPr>
        <p:spPr>
          <a:xfrm>
            <a:off x="1562100" y="2141538"/>
            <a:ext cx="6376988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一个在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latin typeface="PingFang SC"/>
                <a:ea typeface="PingFang SC"/>
              </a:rPr>
              <a:t>中做科学计算的基础库，重在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数值计算</a:t>
            </a:r>
            <a:r>
              <a:rPr lang="zh-CN" altLang="en-US" dirty="0">
                <a:latin typeface="PingFang SC"/>
                <a:ea typeface="PingFang SC"/>
              </a:rPr>
              <a:t>，也是大部分</a:t>
            </a:r>
            <a:r>
              <a:rPr lang="en-US" altLang="zh-CN" dirty="0">
                <a:latin typeface="PingFang SC"/>
                <a:ea typeface="PingFang SC"/>
              </a:rPr>
              <a:t>PYTHON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科学计算库的基础库</a:t>
            </a:r>
            <a:r>
              <a:rPr lang="zh-CN" altLang="en-US" dirty="0">
                <a:latin typeface="PingFang SC"/>
                <a:ea typeface="PingFang SC"/>
              </a:rPr>
              <a:t>，多用于在大型、多维数组上执行数值运算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3"/>
            <a:ext cx="8128000" cy="574675"/>
          </a:xfrm>
        </p:spPr>
        <p:txBody>
          <a:bodyPr vert="horz" wrap="square" lIns="91440" tIns="45720" rIns="91440" bIns="45720" numCol="1" anchor="b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numpy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创建数组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矩阵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656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0" y="1879600"/>
            <a:ext cx="5524500" cy="3262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455613" y="676275"/>
            <a:ext cx="8229600" cy="658813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中常见的更多数据类型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861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0" y="1654175"/>
            <a:ext cx="7267575" cy="417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什么是数据分析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243" name="文本框 2"/>
          <p:cNvSpPr txBox="1"/>
          <p:nvPr/>
        </p:nvSpPr>
        <p:spPr>
          <a:xfrm>
            <a:off x="1776413" y="2243138"/>
            <a:ext cx="59753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数据分析是用适当的方法对收集来的大量数据进行分析，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帮助人们作出判断，以便采取适当行动</a:t>
            </a:r>
            <a:r>
              <a:rPr lang="zh-CN" altLang="en-US" dirty="0">
                <a:latin typeface="PingFang SC"/>
                <a:ea typeface="PingFang SC"/>
              </a:rPr>
              <a:t>。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xfrm>
            <a:off x="455613" y="676275"/>
            <a:ext cx="8229600" cy="612775"/>
          </a:xfrm>
        </p:spPr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数据类型的操作</a:t>
            </a:r>
            <a:endParaRPr lang="en-US" altLang="zh-CN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69635" name="图片 1"/>
          <p:cNvPicPr>
            <a:picLocks noChangeAspect="1"/>
          </p:cNvPicPr>
          <p:nvPr/>
        </p:nvPicPr>
        <p:blipFill>
          <a:blip r:embed="rId1"/>
          <a:srcRect r="9293"/>
          <a:stretch>
            <a:fillRect/>
          </a:stretch>
        </p:blipFill>
        <p:spPr>
          <a:xfrm>
            <a:off x="996950" y="1682750"/>
            <a:ext cx="7785100" cy="342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6" name="文本框 2"/>
          <p:cNvSpPr txBox="1"/>
          <p:nvPr/>
        </p:nvSpPr>
        <p:spPr>
          <a:xfrm>
            <a:off x="996950" y="5527675"/>
            <a:ext cx="5383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,python</a:t>
            </a:r>
            <a:r>
              <a:rPr lang="zh-CN" altLang="en-US" dirty="0">
                <a:latin typeface="PingFang SC"/>
                <a:ea typeface="PingFang SC"/>
              </a:rPr>
              <a:t>中如何保留固定位数的小数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zh-CN" altLang="en-US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数组的形状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065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8988" y="1643063"/>
            <a:ext cx="5006975" cy="415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数组的形状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16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138" y="1509713"/>
            <a:ext cx="6376987" cy="4527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270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363" y="1524000"/>
            <a:ext cx="5976937" cy="461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373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363" y="1503363"/>
            <a:ext cx="4046537" cy="4452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475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1638300"/>
            <a:ext cx="4146550" cy="455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705600" y="5302250"/>
            <a:ext cx="2235200" cy="11080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rPr>
              <a:t>But!!</a:t>
            </a:r>
            <a:endParaRPr kumimoji="1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57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2127250"/>
            <a:ext cx="4232275" cy="1878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2044700"/>
            <a:ext cx="4559300" cy="252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数组和数组的计算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680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854200"/>
            <a:ext cx="3757613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13" y="1765300"/>
            <a:ext cx="4557712" cy="384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文本框 7"/>
          <p:cNvSpPr txBox="1"/>
          <p:nvPr/>
        </p:nvSpPr>
        <p:spPr>
          <a:xfrm>
            <a:off x="1419225" y="4967288"/>
            <a:ext cx="19177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3600" dirty="0">
                <a:solidFill>
                  <a:srgbClr val="FF0000"/>
                </a:solidFill>
                <a:latin typeface="PingFang SC"/>
                <a:ea typeface="PingFang SC"/>
              </a:rPr>
              <a:t>为什么</a:t>
            </a:r>
            <a:r>
              <a:rPr lang="en-US" altLang="zh-CN" sz="3600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zh-CN" altLang="en-US" sz="3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广播原则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782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1790700"/>
            <a:ext cx="7975600" cy="106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8" name="文本框 4"/>
          <p:cNvSpPr txBox="1"/>
          <p:nvPr/>
        </p:nvSpPr>
        <p:spPr>
          <a:xfrm>
            <a:off x="939800" y="3036888"/>
            <a:ext cx="6311900" cy="300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怎么理解呢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可以把维度指的是</a:t>
            </a:r>
            <a:r>
              <a:rPr lang="en-US" altLang="zh-CN" dirty="0">
                <a:latin typeface="PingFang SC"/>
                <a:ea typeface="PingFang SC"/>
              </a:rPr>
              <a:t>shape</a:t>
            </a:r>
            <a:r>
              <a:rPr lang="zh-CN" altLang="en-US" dirty="0">
                <a:latin typeface="PingFang SC"/>
                <a:ea typeface="PingFang SC"/>
              </a:rPr>
              <a:t>所对应的数字个数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shape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(3,3,3)</a:t>
            </a:r>
            <a:r>
              <a:rPr lang="zh-CN" altLang="en-US" dirty="0">
                <a:latin typeface="PingFang SC"/>
                <a:ea typeface="PingFang SC"/>
              </a:rPr>
              <a:t>的数组能够和</a:t>
            </a:r>
            <a:r>
              <a:rPr lang="en-US" altLang="zh-CN" dirty="0">
                <a:latin typeface="PingFang SC"/>
                <a:ea typeface="PingFang SC"/>
              </a:rPr>
              <a:t>(3,2)</a:t>
            </a:r>
            <a:r>
              <a:rPr lang="zh-CN" altLang="en-US" dirty="0">
                <a:latin typeface="PingFang SC"/>
                <a:ea typeface="PingFang SC"/>
              </a:rPr>
              <a:t>的数组进行计算么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shape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(3,3,2)</a:t>
            </a:r>
            <a:r>
              <a:rPr lang="zh-CN" altLang="en-US" dirty="0">
                <a:latin typeface="PingFang SC"/>
                <a:ea typeface="PingFang SC"/>
              </a:rPr>
              <a:t>的数组能够和</a:t>
            </a:r>
            <a:r>
              <a:rPr lang="en-US" altLang="zh-CN" dirty="0">
                <a:latin typeface="PingFang SC"/>
                <a:ea typeface="PingFang SC"/>
              </a:rPr>
              <a:t>(3,2)</a:t>
            </a:r>
            <a:r>
              <a:rPr lang="zh-CN" altLang="en-US" dirty="0">
                <a:latin typeface="PingFang SC"/>
                <a:ea typeface="PingFang SC"/>
              </a:rPr>
              <a:t>的数组进行计算么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有什么好处呢</a:t>
            </a:r>
            <a:r>
              <a:rPr lang="en-US" altLang="zh-CN" dirty="0">
                <a:latin typeface="PingFang SC"/>
                <a:ea typeface="PingFang SC"/>
              </a:rPr>
              <a:t>?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举个例子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每列的数据减去列的平均值的结果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轴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(axis)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78851" name="文本框 4"/>
          <p:cNvSpPr txBox="1"/>
          <p:nvPr/>
        </p:nvSpPr>
        <p:spPr>
          <a:xfrm>
            <a:off x="1120775" y="1625600"/>
            <a:ext cx="7505700" cy="4625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在</a:t>
            </a:r>
            <a:r>
              <a:rPr lang="en-US" altLang="zh-CN" dirty="0">
                <a:latin typeface="PingFang SC"/>
                <a:ea typeface="PingFang SC"/>
              </a:rPr>
              <a:t>numpy</a:t>
            </a:r>
            <a:r>
              <a:rPr lang="zh-CN" altLang="en-US" dirty="0">
                <a:latin typeface="PingFang SC"/>
                <a:ea typeface="PingFang SC"/>
              </a:rPr>
              <a:t>中可以理解为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方向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使用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0,1,2...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数字表示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对于一个一维数组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只有一个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</a:t>
            </a:r>
            <a:r>
              <a:rPr lang="en-US" altLang="zh-CN" dirty="0">
                <a:latin typeface="PingFang SC"/>
                <a:ea typeface="PingFang SC"/>
              </a:rPr>
              <a:t>2</a:t>
            </a:r>
            <a:r>
              <a:rPr lang="zh-CN" altLang="en-US" dirty="0">
                <a:latin typeface="PingFang SC"/>
                <a:ea typeface="PingFang SC"/>
              </a:rPr>
              <a:t>维数组</a:t>
            </a:r>
            <a:r>
              <a:rPr lang="en-US" altLang="zh-CN" dirty="0">
                <a:latin typeface="PingFang SC"/>
                <a:ea typeface="PingFang SC"/>
              </a:rPr>
              <a:t>(shape(2,2)),</a:t>
            </a:r>
            <a:r>
              <a:rPr lang="zh-CN" altLang="en-US" dirty="0">
                <a:latin typeface="PingFang SC"/>
                <a:ea typeface="PingFang SC"/>
              </a:rPr>
              <a:t>有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latin typeface="PingFang SC"/>
                <a:ea typeface="PingFang SC"/>
              </a:rPr>
              <a:t>轴和</a:t>
            </a:r>
            <a:r>
              <a:rPr lang="en-US" altLang="zh-CN" dirty="0">
                <a:latin typeface="PingFang SC"/>
                <a:ea typeface="PingFang SC"/>
              </a:rPr>
              <a:t>1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对于三维数组</a:t>
            </a:r>
            <a:r>
              <a:rPr lang="en-US" altLang="zh-CN" dirty="0">
                <a:latin typeface="PingFang SC"/>
                <a:ea typeface="PingFang SC"/>
              </a:rPr>
              <a:t>(shape(2,2,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3)),</a:t>
            </a:r>
            <a:r>
              <a:rPr lang="zh-CN" altLang="en-US" dirty="0">
                <a:latin typeface="PingFang SC"/>
                <a:ea typeface="PingFang SC"/>
              </a:rPr>
              <a:t>有</a:t>
            </a:r>
            <a:r>
              <a:rPr lang="en-US" altLang="zh-CN" dirty="0">
                <a:latin typeface="PingFang SC"/>
                <a:ea typeface="PingFang SC"/>
              </a:rPr>
              <a:t>0,1,2</a:t>
            </a:r>
            <a:r>
              <a:rPr lang="zh-CN" altLang="en-US" dirty="0">
                <a:latin typeface="PingFang SC"/>
                <a:ea typeface="PingFang SC"/>
              </a:rPr>
              <a:t>轴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有了轴的概念之后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我们计算会更加方便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比如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计算一个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维数组的平均值</a:t>
            </a:r>
            <a:r>
              <a:rPr lang="en-US" altLang="zh-CN" dirty="0">
                <a:latin typeface="PingFang SC"/>
                <a:ea typeface="PingFang SC"/>
              </a:rPr>
              <a:t>,</a:t>
            </a:r>
            <a:r>
              <a:rPr lang="zh-CN" altLang="en-US" dirty="0">
                <a:latin typeface="PingFang SC"/>
                <a:ea typeface="PingFang SC"/>
              </a:rPr>
              <a:t>必须指定是计算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哪个方向</a:t>
            </a:r>
            <a:r>
              <a:rPr lang="zh-CN" altLang="en-US" dirty="0">
                <a:latin typeface="PingFang SC"/>
                <a:ea typeface="PingFang SC"/>
              </a:rPr>
              <a:t>上面的数字的平均值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那么问题来了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在前面的知识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轴在哪里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?</a:t>
            </a:r>
            <a:endParaRPr lang="en-US" altLang="zh-CN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</a:t>
            </a:r>
            <a:r>
              <a:rPr lang="zh-CN" altLang="en-US" dirty="0">
                <a:latin typeface="PingFang SC"/>
                <a:ea typeface="PingFang SC"/>
              </a:rPr>
              <a:t>回顾</a:t>
            </a:r>
            <a:r>
              <a:rPr lang="en-US" altLang="zh-CN" sz="1400" dirty="0">
                <a:latin typeface="PingFang SC"/>
                <a:ea typeface="PingFang SC"/>
              </a:rPr>
              <a:t>np.arange(0,10).reshape((2,5)),</a:t>
            </a:r>
            <a:r>
              <a:rPr lang="en-US" altLang="zh-CN" dirty="0">
                <a:latin typeface="PingFang SC"/>
                <a:ea typeface="PingFang SC"/>
              </a:rPr>
              <a:t>reshpe</a:t>
            </a:r>
            <a:r>
              <a:rPr lang="zh-CN" altLang="en-US" dirty="0">
                <a:latin typeface="PingFang SC"/>
                <a:ea typeface="PingFang SC"/>
              </a:rPr>
              <a:t>中</a:t>
            </a:r>
            <a:r>
              <a:rPr lang="en-US" altLang="zh-CN" dirty="0">
                <a:latin typeface="PingFang SC"/>
                <a:ea typeface="PingFang SC"/>
              </a:rPr>
              <a:t>2</a:t>
            </a:r>
            <a:r>
              <a:rPr lang="zh-CN" altLang="en-US" dirty="0">
                <a:latin typeface="PingFang SC"/>
                <a:ea typeface="PingFang SC"/>
              </a:rPr>
              <a:t>表示</a:t>
            </a:r>
            <a:r>
              <a:rPr lang="en-US" altLang="zh-CN" dirty="0">
                <a:latin typeface="PingFang SC"/>
                <a:ea typeface="PingFang SC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轴长度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PingFang SC"/>
                <a:ea typeface="PingFang SC"/>
              </a:rPr>
              <a:t>包含数据的条数</a:t>
            </a:r>
            <a:r>
              <a:rPr lang="en-US" altLang="zh-CN" dirty="0">
                <a:solidFill>
                  <a:srgbClr val="FF0000"/>
                </a:solidFill>
                <a:latin typeface="PingFang SC"/>
                <a:ea typeface="PingFang SC"/>
              </a:rPr>
              <a:t>)</a:t>
            </a:r>
            <a:r>
              <a:rPr lang="zh-CN" altLang="en-US" dirty="0">
                <a:latin typeface="PingFang SC"/>
                <a:ea typeface="PingFang SC"/>
              </a:rPr>
              <a:t>为</a:t>
            </a:r>
            <a:r>
              <a:rPr lang="en-US" altLang="zh-CN" dirty="0">
                <a:latin typeface="PingFang SC"/>
                <a:ea typeface="PingFang SC"/>
              </a:rPr>
              <a:t>2,1</a:t>
            </a:r>
            <a:r>
              <a:rPr lang="zh-CN" altLang="en-US" dirty="0">
                <a:latin typeface="PingFang SC"/>
                <a:ea typeface="PingFang SC"/>
              </a:rPr>
              <a:t>轴长度为</a:t>
            </a:r>
            <a:r>
              <a:rPr lang="en-US" altLang="zh-CN" dirty="0">
                <a:latin typeface="PingFang SC"/>
                <a:ea typeface="PingFang SC"/>
              </a:rPr>
              <a:t>5,2X5</a:t>
            </a:r>
            <a:r>
              <a:rPr lang="zh-CN" altLang="en-US" dirty="0">
                <a:latin typeface="PingFang SC"/>
                <a:ea typeface="PingFang SC"/>
              </a:rPr>
              <a:t>一共</a:t>
            </a:r>
            <a:r>
              <a:rPr lang="en-US" altLang="zh-CN" dirty="0">
                <a:latin typeface="PingFang SC"/>
                <a:ea typeface="PingFang SC"/>
              </a:rPr>
              <a:t>10</a:t>
            </a:r>
            <a:r>
              <a:rPr lang="zh-CN" altLang="en-US" dirty="0">
                <a:latin typeface="PingFang SC"/>
                <a:ea typeface="PingFang SC"/>
              </a:rPr>
              <a:t>个数据</a:t>
            </a:r>
            <a:endParaRPr lang="en-US" altLang="zh-CN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数据分析的流程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126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0" y="1670050"/>
            <a:ext cx="3484563" cy="428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二维数组的轴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7987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0" y="1822450"/>
            <a:ext cx="4800600" cy="382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三维数组的轴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089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788" y="1879600"/>
            <a:ext cx="7135812" cy="434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0" name="文本框 3"/>
          <p:cNvSpPr txBox="1"/>
          <p:nvPr/>
        </p:nvSpPr>
        <p:spPr>
          <a:xfrm>
            <a:off x="5649913" y="5765800"/>
            <a:ext cx="2976562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明白了轴的概念之后</a:t>
            </a:r>
            <a:r>
              <a:rPr lang="en-US" altLang="zh-CN" sz="1200" dirty="0">
                <a:latin typeface="PingFang SC"/>
                <a:ea typeface="PingFang SC"/>
              </a:rPr>
              <a:t>,</a:t>
            </a:r>
            <a:r>
              <a:rPr lang="zh-CN" altLang="en-US" sz="1200" dirty="0">
                <a:latin typeface="PingFang SC"/>
                <a:ea typeface="PingFang SC"/>
              </a:rPr>
              <a:t>对于</a:t>
            </a:r>
            <a:r>
              <a:rPr lang="en-US" altLang="zh-CN" sz="1200" dirty="0">
                <a:latin typeface="PingFang SC"/>
                <a:ea typeface="PingFang SC"/>
              </a:rPr>
              <a:t>shape</a:t>
            </a:r>
            <a:r>
              <a:rPr lang="zh-CN" altLang="en-US" sz="1200" dirty="0">
                <a:latin typeface="PingFang SC"/>
                <a:ea typeface="PingFang SC"/>
              </a:rPr>
              <a:t>返回的结果和</a:t>
            </a:r>
            <a:r>
              <a:rPr lang="en-US" altLang="zh-CN" sz="1200" dirty="0">
                <a:latin typeface="PingFang SC"/>
                <a:ea typeface="PingFang SC"/>
              </a:rPr>
              <a:t>reshape</a:t>
            </a:r>
            <a:r>
              <a:rPr lang="zh-CN" altLang="en-US" sz="1200" dirty="0">
                <a:latin typeface="PingFang SC"/>
                <a:ea typeface="PingFang SC"/>
              </a:rPr>
              <a:t>的结果能够更加清楚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1923" name="文本框 3"/>
          <p:cNvSpPr txBox="1"/>
          <p:nvPr/>
        </p:nvSpPr>
        <p:spPr>
          <a:xfrm>
            <a:off x="1235075" y="1925638"/>
            <a:ext cx="68199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latin typeface="PingFang SC"/>
                <a:ea typeface="PingFang SC"/>
              </a:rPr>
              <a:t>CSV:Comma-Separated Value,</a:t>
            </a:r>
            <a:r>
              <a:rPr lang="zh-CN" altLang="en-US" sz="1600" dirty="0">
                <a:latin typeface="PingFang SC"/>
                <a:ea typeface="PingFang SC"/>
              </a:rPr>
              <a:t>逗号分隔值文件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显示：表格状态</a:t>
            </a:r>
            <a:endParaRPr lang="zh-CN" altLang="en-US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源文件：换行和逗号分隔行列的格式化文本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每一行的数据表示一条记录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由于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便于展示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读取和写入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所以很多地方也是用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的格式存储和传输中小型的数据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为了方便教学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我们会经常操作</a:t>
            </a:r>
            <a:r>
              <a:rPr lang="en-US" altLang="zh-CN" sz="1600" dirty="0">
                <a:latin typeface="PingFang SC"/>
                <a:ea typeface="PingFang SC"/>
              </a:rPr>
              <a:t>csv</a:t>
            </a:r>
            <a:r>
              <a:rPr lang="zh-CN" altLang="en-US" sz="1600" dirty="0">
                <a:latin typeface="PingFang SC"/>
                <a:ea typeface="PingFang SC"/>
              </a:rPr>
              <a:t>格式的文件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但是操作数据库中的数据也是很容易的实现的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2947" name="文本框 3"/>
          <p:cNvSpPr txBox="1"/>
          <p:nvPr/>
        </p:nvSpPr>
        <p:spPr>
          <a:xfrm>
            <a:off x="1041400" y="1925638"/>
            <a:ext cx="77041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400" dirty="0">
                <a:latin typeface="PingFang SC"/>
                <a:ea typeface="PingFang SC"/>
              </a:rPr>
              <a:t>np.loadtxt(fname,dtype=np.float,delimiter=None,skiprows=0,usecols=None,unpack=False)</a:t>
            </a:r>
            <a:endParaRPr lang="en-US" altLang="zh-CN" sz="1400" dirty="0">
              <a:latin typeface="PingFang SC"/>
              <a:ea typeface="PingFang SC"/>
            </a:endParaRPr>
          </a:p>
        </p:txBody>
      </p:sp>
      <p:pic>
        <p:nvPicPr>
          <p:cNvPr id="8294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439988"/>
            <a:ext cx="6508750" cy="3103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读取和存储数据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3971" name="文本框 3"/>
          <p:cNvSpPr txBox="1"/>
          <p:nvPr/>
        </p:nvSpPr>
        <p:spPr>
          <a:xfrm>
            <a:off x="1041400" y="1925638"/>
            <a:ext cx="6711950" cy="1385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现在这里有一个英国和美国各自</a:t>
            </a:r>
            <a:r>
              <a:rPr lang="en-US" altLang="zh-CN" sz="1400" dirty="0">
                <a:latin typeface="PingFang SC"/>
                <a:ea typeface="PingFang SC"/>
              </a:rPr>
              <a:t>youtube1000</a:t>
            </a:r>
            <a:r>
              <a:rPr lang="zh-CN" altLang="en-US" sz="1400" dirty="0">
                <a:latin typeface="PingFang SC"/>
                <a:ea typeface="PingFang SC"/>
              </a:rPr>
              <a:t>多个视频的点击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喜欢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不喜欢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评论数量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en-US" altLang="zh-CN" sz="1400" dirty="0">
                <a:latin typeface="Arial" panose="020B0604020202020204" pitchFamily="34" charset="0"/>
              </a:rPr>
              <a:t>["views","likes","dislikes","comment_total"]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的</a:t>
            </a:r>
            <a:r>
              <a:rPr lang="en-US" altLang="zh-CN" sz="1400" dirty="0">
                <a:latin typeface="PingFang SC"/>
                <a:ea typeface="PingFang SC"/>
              </a:rPr>
              <a:t>csv,</a:t>
            </a:r>
            <a:r>
              <a:rPr lang="zh-CN" altLang="en-US" sz="1400" dirty="0">
                <a:latin typeface="PingFang SC"/>
                <a:ea typeface="PingFang SC"/>
              </a:rPr>
              <a:t>运用刚刚所学习的只是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我们尝试来对其进行操作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数据来源</a:t>
            </a:r>
            <a:r>
              <a:rPr lang="en-US" altLang="zh-CN" sz="1400" dirty="0">
                <a:latin typeface="PingFang SC"/>
                <a:ea typeface="PingFang SC"/>
              </a:rPr>
              <a:t>:https://www.kaggle.com/datasnaek/youtube/data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读取数据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84995" name="组 5"/>
          <p:cNvGrpSpPr/>
          <p:nvPr/>
        </p:nvGrpSpPr>
        <p:grpSpPr>
          <a:xfrm>
            <a:off x="1390650" y="2024063"/>
            <a:ext cx="7235825" cy="2946400"/>
            <a:chOff x="1390781" y="2023353"/>
            <a:chExt cx="7235694" cy="2947481"/>
          </a:xfrm>
        </p:grpSpPr>
        <p:pic>
          <p:nvPicPr>
            <p:cNvPr id="84996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0781" y="2023353"/>
              <a:ext cx="7235694" cy="29474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544766" y="3871609"/>
              <a:ext cx="564204" cy="214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998" name="文本框 4"/>
            <p:cNvSpPr txBox="1"/>
            <p:nvPr/>
          </p:nvSpPr>
          <p:spPr>
            <a:xfrm>
              <a:off x="5437762" y="3871609"/>
              <a:ext cx="214008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zh-CN" altLang="en-US" sz="1100" dirty="0">
                  <a:solidFill>
                    <a:srgbClr val="FF0000"/>
                  </a:solidFill>
                  <a:latin typeface="PingFang SC"/>
                  <a:ea typeface="PingFang SC"/>
                </a:rPr>
                <a:t>行</a:t>
              </a:r>
              <a:endParaRPr lang="zh-CN" altLang="en-US" sz="1100" dirty="0">
                <a:solidFill>
                  <a:srgbClr val="FF0000"/>
                </a:solidFill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中的转置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6019" name="文本框 3"/>
          <p:cNvSpPr txBox="1"/>
          <p:nvPr/>
        </p:nvSpPr>
        <p:spPr>
          <a:xfrm>
            <a:off x="1331913" y="1800225"/>
            <a:ext cx="66357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dirty="0">
                <a:latin typeface="PingFang SC"/>
                <a:ea typeface="PingFang SC"/>
              </a:rPr>
              <a:t>转置是一种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变换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对于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中的数组来说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就是在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对角线方向交换数据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目的也是为了更方便的去处理数据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8602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3" y="2668588"/>
            <a:ext cx="3059112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2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2668588"/>
            <a:ext cx="2274888" cy="3157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2" name="文本框 6"/>
          <p:cNvSpPr txBox="1"/>
          <p:nvPr/>
        </p:nvSpPr>
        <p:spPr>
          <a:xfrm>
            <a:off x="1206500" y="5826125"/>
            <a:ext cx="4572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以上的三种方法都可以实现二维数组的转置的效果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latin typeface="PingFang SC"/>
                <a:ea typeface="PingFang SC"/>
              </a:rPr>
              <a:t>大家能够看出来</a:t>
            </a:r>
            <a:r>
              <a:rPr lang="en-US" altLang="zh-CN" sz="1400" dirty="0">
                <a:latin typeface="PingFang SC"/>
                <a:ea typeface="PingFang SC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转置和交换轴的效果一样</a:t>
            </a:r>
            <a:endParaRPr lang="zh-CN" altLang="en-US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读取和存储数据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7013" y="1838325"/>
            <a:ext cx="6130925" cy="267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那么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结合之前的所学的</a:t>
            </a:r>
            <a:r>
              <a:rPr kumimoji="1" lang="en-US" altLang="zh-CN" sz="1600" kern="1200" cap="none" spc="0" normalizeH="0" baseline="0" noProof="0" dirty="0" err="1" smtClean="0">
                <a:latin typeface="PingFang SC" charset="-122"/>
                <a:ea typeface="PingFang SC" charset="-122"/>
                <a:cs typeface="PingFang SC" charset="-122"/>
              </a:rPr>
              <a:t>matplotlib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把英国和美国的数据呈现出来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1" lang="en-US" altLang="zh-CN" sz="1600" kern="1200" cap="none" spc="0" normalizeH="0" baseline="0" noProof="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R="0" defTabSz="4572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看到这个问题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我们应该考虑什么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我们想要反映出什么样的结果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解决什么问题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选择什么样的呈现方式</a:t>
            </a:r>
            <a:r>
              <a:rPr kumimoji="1" lang="en-US" altLang="zh-CN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数据还需要做什么样的处理</a:t>
            </a:r>
            <a:r>
              <a:rPr kumimoji="1" lang="en-US" altLang="zh-CN" sz="1600" kern="1200" cap="none" spc="0" normalizeH="0" baseline="0" noProof="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?</a:t>
            </a:r>
            <a:endParaRPr kumimoji="1" lang="en-US" altLang="zh-CN" sz="1600" kern="1200" cap="none" spc="0" normalizeH="0" baseline="0" noProof="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342900" marR="0" indent="-342900" defTabSz="457200">
              <a:lnSpc>
                <a:spcPct val="150000"/>
              </a:lnSpc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1600" kern="1200" cap="none" spc="0" normalizeH="0" baseline="0" noProof="0" dirty="0" smtClean="0">
                <a:latin typeface="PingFang SC" charset="-122"/>
                <a:ea typeface="PingFang SC" charset="-122"/>
                <a:cs typeface="PingFang SC" charset="-122"/>
              </a:rPr>
              <a:t>写代码</a:t>
            </a:r>
            <a:endParaRPr kumimoji="1" lang="en-US" altLang="zh-CN" sz="1600" kern="1200" cap="none" spc="0" normalizeH="0" baseline="0" noProof="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索引和切片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88067" name="文本框 3"/>
          <p:cNvSpPr txBox="1"/>
          <p:nvPr/>
        </p:nvSpPr>
        <p:spPr>
          <a:xfrm>
            <a:off x="1316038" y="1682750"/>
            <a:ext cx="67087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对于刚刚加载出来的数据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我如果只想选择其中的某一列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行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r>
              <a:rPr lang="zh-CN" altLang="en-US" sz="1600" dirty="0">
                <a:latin typeface="PingFang SC"/>
                <a:ea typeface="PingFang SC"/>
              </a:rPr>
              <a:t>我们应该怎么做呢</a:t>
            </a:r>
            <a:r>
              <a:rPr lang="en-US" altLang="zh-CN" sz="1600" dirty="0">
                <a:latin typeface="PingFang SC"/>
                <a:ea typeface="PingFang SC"/>
              </a:rPr>
              <a:t>?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其实操作很简单</a:t>
            </a:r>
            <a:r>
              <a:rPr lang="en-US" altLang="zh-CN" sz="1600" dirty="0">
                <a:latin typeface="PingFang SC"/>
                <a:ea typeface="PingFang SC"/>
              </a:rPr>
              <a:t>,</a:t>
            </a:r>
            <a:r>
              <a:rPr lang="zh-CN" altLang="en-US" sz="1600" dirty="0">
                <a:latin typeface="PingFang SC"/>
                <a:ea typeface="PingFang SC"/>
              </a:rPr>
              <a:t>和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中列表的操作一样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8806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038" y="2952750"/>
            <a:ext cx="2952750" cy="2459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6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88" y="3021013"/>
            <a:ext cx="2871787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0" name="文本框 5"/>
          <p:cNvSpPr txBox="1"/>
          <p:nvPr/>
        </p:nvSpPr>
        <p:spPr>
          <a:xfrm>
            <a:off x="1316038" y="5691188"/>
            <a:ext cx="268128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是不是还可以加上步长呢？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8807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88" y="5691188"/>
            <a:ext cx="2336800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2" name="文本框 8"/>
          <p:cNvSpPr txBox="1"/>
          <p:nvPr/>
        </p:nvSpPr>
        <p:spPr>
          <a:xfrm>
            <a:off x="4268788" y="5661025"/>
            <a:ext cx="2336800" cy="574675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中数值的修改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890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388" y="1912938"/>
            <a:ext cx="2724150" cy="3567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2" name="文本框 4"/>
          <p:cNvSpPr txBox="1"/>
          <p:nvPr/>
        </p:nvSpPr>
        <p:spPr>
          <a:xfrm>
            <a:off x="5068888" y="2441575"/>
            <a:ext cx="3557587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 dirty="0">
                <a:latin typeface="PingFang SC"/>
                <a:ea typeface="PingFang SC"/>
              </a:rPr>
              <a:t>修改行列的值，我们能够很容易的实现，但是如果条件更复杂呢？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比如我们想要把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3</a:t>
            </a:r>
            <a:endParaRPr lang="zh-CN" altLang="en-US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4210050" y="674688"/>
            <a:ext cx="4510088" cy="636587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环境安装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2291" name="文本框 6"/>
          <p:cNvSpPr txBox="1"/>
          <p:nvPr/>
        </p:nvSpPr>
        <p:spPr>
          <a:xfrm>
            <a:off x="1512888" y="1922463"/>
            <a:ext cx="6418262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conda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data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science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package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&amp;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environment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manager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创建环境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conda create --name python3 python=3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切换环境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windows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:activate python3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PingFang SC"/>
                <a:ea typeface="PingFang SC"/>
              </a:rPr>
              <a:t>	linux/macos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source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activate</a:t>
            </a:r>
            <a:r>
              <a:rPr lang="zh-CN" altLang="en-US" dirty="0">
                <a:latin typeface="PingFang SC"/>
                <a:ea typeface="PingFang SC"/>
              </a:rPr>
              <a:t> </a:t>
            </a:r>
            <a:r>
              <a:rPr lang="en-US" altLang="zh-CN" dirty="0">
                <a:latin typeface="PingFang SC"/>
                <a:ea typeface="PingFang SC"/>
              </a:rPr>
              <a:t>python3</a:t>
            </a: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PingFang SC"/>
                <a:ea typeface="PingFang SC"/>
              </a:rPr>
              <a:t>官方地址</a:t>
            </a:r>
            <a:r>
              <a:rPr lang="en-US" altLang="zh-CN" dirty="0">
                <a:latin typeface="PingFang SC"/>
                <a:ea typeface="PingFang SC"/>
              </a:rPr>
              <a:t>:</a:t>
            </a:r>
            <a:r>
              <a:rPr lang="zh-CN" altLang="en-US" dirty="0">
                <a:latin typeface="PingFang SC"/>
                <a:ea typeface="PingFang SC"/>
              </a:rPr>
              <a:t>  </a:t>
            </a:r>
            <a:r>
              <a:rPr lang="en-US" altLang="zh-CN" dirty="0">
                <a:latin typeface="PingFang SC"/>
                <a:ea typeface="PingFang SC"/>
              </a:rPr>
              <a:t>https://www.anaconda.com/download/</a:t>
            </a:r>
            <a:endParaRPr lang="zh-CN" altLang="en-US" dirty="0">
              <a:latin typeface="PingFang SC"/>
              <a:ea typeface="PingFang SC"/>
            </a:endParaRPr>
          </a:p>
        </p:txBody>
      </p:sp>
      <p:pic>
        <p:nvPicPr>
          <p:cNvPr id="1229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0" y="782638"/>
            <a:ext cx="1992313" cy="41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中布尔索引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01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0" y="2120900"/>
            <a:ext cx="5253038" cy="3036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6" name="文本框 4"/>
          <p:cNvSpPr txBox="1"/>
          <p:nvPr/>
        </p:nvSpPr>
        <p:spPr>
          <a:xfrm>
            <a:off x="4776788" y="4211638"/>
            <a:ext cx="4240212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如果我们想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把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，把大于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，应该怎么做？？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中三元运算符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113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028825"/>
            <a:ext cx="5000625" cy="3208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0" name="文本框 4"/>
          <p:cNvSpPr txBox="1"/>
          <p:nvPr/>
        </p:nvSpPr>
        <p:spPr>
          <a:xfrm>
            <a:off x="4678363" y="4406900"/>
            <a:ext cx="42418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如果我们想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把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中小于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的数字替换为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，把大于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20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20</a:t>
            </a:r>
            <a:r>
              <a:rPr lang="zh-CN" altLang="en-US" sz="1600" dirty="0">
                <a:latin typeface="PingFang SC"/>
                <a:ea typeface="PingFang SC"/>
              </a:rPr>
              <a:t>，应该怎么做？？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clip(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裁剪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)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9216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2081213"/>
            <a:ext cx="4284663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4" name="文本框 4"/>
          <p:cNvSpPr txBox="1"/>
          <p:nvPr/>
        </p:nvSpPr>
        <p:spPr>
          <a:xfrm>
            <a:off x="5057775" y="3008313"/>
            <a:ext cx="408622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观察左边的操作：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小于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的替换为</a:t>
            </a:r>
            <a:r>
              <a:rPr lang="en-US" altLang="zh-CN" sz="1600" dirty="0">
                <a:latin typeface="PingFang SC"/>
                <a:ea typeface="PingFang SC"/>
              </a:rPr>
              <a:t>10</a:t>
            </a:r>
            <a:r>
              <a:rPr lang="zh-CN" altLang="en-US" sz="1600" dirty="0">
                <a:latin typeface="PingFang SC"/>
                <a:ea typeface="PingFang SC"/>
              </a:rPr>
              <a:t>，大于</a:t>
            </a:r>
            <a:r>
              <a:rPr lang="en-US" altLang="zh-CN" sz="1600" dirty="0">
                <a:latin typeface="PingFang SC"/>
                <a:ea typeface="PingFang SC"/>
              </a:rPr>
              <a:t>18</a:t>
            </a:r>
            <a:r>
              <a:rPr lang="zh-CN" altLang="en-US" sz="1600" dirty="0">
                <a:latin typeface="PingFang SC"/>
                <a:ea typeface="PingFang SC"/>
              </a:rPr>
              <a:t>的替换为了</a:t>
            </a:r>
            <a:r>
              <a:rPr lang="en-US" altLang="zh-CN" sz="1600" dirty="0">
                <a:latin typeface="PingFang SC"/>
                <a:ea typeface="PingFang SC"/>
              </a:rPr>
              <a:t>18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但是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没有被替换，那么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是什么？</a:t>
            </a:r>
            <a:endParaRPr lang="zh-CN" altLang="en-US" sz="16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和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inf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3187" name="文本框 4"/>
          <p:cNvSpPr txBox="1"/>
          <p:nvPr/>
        </p:nvSpPr>
        <p:spPr>
          <a:xfrm>
            <a:off x="1254125" y="1860550"/>
            <a:ext cx="7685088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nan(NAN,Nan):not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a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number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表示不是一个数字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什么时候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中会出现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当我们读取本地的文件为</a:t>
            </a:r>
            <a:r>
              <a:rPr lang="en-US" altLang="zh-CN" sz="1600" dirty="0">
                <a:latin typeface="PingFang SC"/>
                <a:ea typeface="PingFang SC"/>
              </a:rPr>
              <a:t>float</a:t>
            </a:r>
            <a:r>
              <a:rPr lang="zh-CN" altLang="en-US" sz="1600" dirty="0">
                <a:latin typeface="PingFang SC"/>
                <a:ea typeface="PingFang SC"/>
              </a:rPr>
              <a:t>的时候，如果有缺失，就会出现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当做了一个不合适的计算的时候</a:t>
            </a:r>
            <a:r>
              <a:rPr lang="en-US" altLang="zh-CN" sz="1600" dirty="0">
                <a:latin typeface="PingFang SC"/>
                <a:ea typeface="PingFang SC"/>
              </a:rPr>
              <a:t>(</a:t>
            </a:r>
            <a:r>
              <a:rPr lang="zh-CN" altLang="en-US" sz="1600" dirty="0">
                <a:latin typeface="PingFang SC"/>
                <a:ea typeface="PingFang SC"/>
              </a:rPr>
              <a:t>比如无穷大</a:t>
            </a:r>
            <a:r>
              <a:rPr lang="en-US" altLang="zh-CN" sz="1600" dirty="0">
                <a:latin typeface="PingFang SC"/>
                <a:ea typeface="PingFang SC"/>
              </a:rPr>
              <a:t>(inf)</a:t>
            </a:r>
            <a:r>
              <a:rPr lang="zh-CN" altLang="en-US" sz="1600" dirty="0">
                <a:latin typeface="PingFang SC"/>
                <a:ea typeface="PingFang SC"/>
              </a:rPr>
              <a:t>减去无穷大</a:t>
            </a:r>
            <a:r>
              <a:rPr lang="en-US" altLang="zh-CN" sz="1600" dirty="0">
                <a:latin typeface="PingFang SC"/>
                <a:ea typeface="PingFang SC"/>
              </a:rPr>
              <a:t>)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</a:rPr>
              <a:t>inf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(-inf,inf):infinity,inf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表示正无穷，</a:t>
            </a:r>
            <a:r>
              <a:rPr lang="en-US" altLang="zh-CN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-inf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  <a:sym typeface="Wingdings" panose="05000000000000000000" pitchFamily="2" charset="2"/>
              </a:rPr>
              <a:t>表示负无穷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  <a:sym typeface="Wingdings" panose="05000000000000000000" pitchFamily="2" charset="2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什么时候回出现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包括（</a:t>
            </a:r>
            <a:r>
              <a:rPr lang="en-US" altLang="zh-CN" sz="1600" dirty="0">
                <a:latin typeface="PingFang SC"/>
                <a:ea typeface="PingFang SC"/>
              </a:rPr>
              <a:t>-inf</a:t>
            </a:r>
            <a:r>
              <a:rPr lang="zh-CN" altLang="en-US" sz="1600" dirty="0">
                <a:latin typeface="PingFang SC"/>
                <a:ea typeface="PingFang SC"/>
              </a:rPr>
              <a:t>，</a:t>
            </a:r>
            <a:r>
              <a:rPr lang="en-US" altLang="zh-CN" sz="1600" dirty="0">
                <a:latin typeface="PingFang SC"/>
                <a:ea typeface="PingFang SC"/>
              </a:rPr>
              <a:t>+inf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比如一个数字除以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，（</a:t>
            </a:r>
            <a:r>
              <a:rPr lang="en-US" altLang="zh-CN" sz="1600" dirty="0">
                <a:latin typeface="PingFang SC"/>
                <a:ea typeface="PingFang SC"/>
              </a:rPr>
              <a:t>python</a:t>
            </a:r>
            <a:r>
              <a:rPr lang="zh-CN" altLang="en-US" sz="1600" dirty="0">
                <a:latin typeface="PingFang SC"/>
                <a:ea typeface="PingFang SC"/>
              </a:rPr>
              <a:t>中直接会报错，</a:t>
            </a:r>
            <a:r>
              <a:rPr lang="en-US" altLang="zh-CN" sz="1600" dirty="0">
                <a:latin typeface="PingFang SC"/>
                <a:ea typeface="PingFang SC"/>
              </a:rPr>
              <a:t>numpy</a:t>
            </a:r>
            <a:r>
              <a:rPr lang="zh-CN" altLang="en-US" sz="1600" dirty="0">
                <a:latin typeface="PingFang SC"/>
                <a:ea typeface="PingFang SC"/>
              </a:rPr>
              <a:t>中是一个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latin typeface="PingFang SC"/>
                <a:ea typeface="PingFang SC"/>
              </a:rPr>
              <a:t>-inf</a:t>
            </a:r>
            <a:r>
              <a:rPr lang="zh-CN" altLang="en-US" sz="1600" dirty="0">
                <a:latin typeface="PingFang SC"/>
                <a:ea typeface="PingFang SC"/>
              </a:rPr>
              <a:t>）</a:t>
            </a:r>
            <a:endParaRPr lang="en-US" altLang="zh-CN" sz="1600" dirty="0">
              <a:latin typeface="PingFang SC"/>
              <a:ea typeface="PingFang SC"/>
            </a:endParaRPr>
          </a:p>
        </p:txBody>
      </p:sp>
      <p:pic>
        <p:nvPicPr>
          <p:cNvPr id="9318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0" y="4737100"/>
            <a:ext cx="1644650" cy="1541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25" y="3265488"/>
            <a:ext cx="1117600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0" name="文本框 6"/>
          <p:cNvSpPr txBox="1"/>
          <p:nvPr/>
        </p:nvSpPr>
        <p:spPr>
          <a:xfrm>
            <a:off x="7577138" y="3544888"/>
            <a:ext cx="155575" cy="374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91" name="文本框 7"/>
          <p:cNvSpPr txBox="1"/>
          <p:nvPr/>
        </p:nvSpPr>
        <p:spPr>
          <a:xfrm>
            <a:off x="1390650" y="4962525"/>
            <a:ext cx="377507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那么如何指定一个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或者</a:t>
            </a:r>
            <a:r>
              <a:rPr lang="en-US" altLang="zh-CN" sz="1600" dirty="0">
                <a:latin typeface="PingFang SC"/>
                <a:ea typeface="PingFang SC"/>
              </a:rPr>
              <a:t>inf</a:t>
            </a:r>
            <a:r>
              <a:rPr lang="zh-CN" altLang="en-US" sz="1600" dirty="0">
                <a:latin typeface="PingFang SC"/>
                <a:ea typeface="PingFang SC"/>
              </a:rPr>
              <a:t>呢？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注意他们的</a:t>
            </a:r>
            <a:r>
              <a:rPr lang="en-US" altLang="zh-CN" sz="1600" dirty="0">
                <a:latin typeface="PingFang SC"/>
                <a:ea typeface="PingFang SC"/>
              </a:rPr>
              <a:t>type</a:t>
            </a:r>
            <a:r>
              <a:rPr lang="zh-CN" altLang="en-US" sz="1600" dirty="0">
                <a:latin typeface="PingFang SC"/>
                <a:ea typeface="PingFang SC"/>
              </a:rPr>
              <a:t>类型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grpSp>
        <p:nvGrpSpPr>
          <p:cNvPr id="94211" name="组 10"/>
          <p:cNvGrpSpPr/>
          <p:nvPr/>
        </p:nvGrpSpPr>
        <p:grpSpPr>
          <a:xfrm>
            <a:off x="1644650" y="1943100"/>
            <a:ext cx="6545263" cy="3992563"/>
            <a:chOff x="1643975" y="1942441"/>
            <a:chExt cx="6546714" cy="3993101"/>
          </a:xfrm>
        </p:grpSpPr>
        <p:pic>
          <p:nvPicPr>
            <p:cNvPr id="94212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3975" y="1942441"/>
              <a:ext cx="6546714" cy="39931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4213" name="文本框 9"/>
            <p:cNvSpPr txBox="1"/>
            <p:nvPr/>
          </p:nvSpPr>
          <p:spPr>
            <a:xfrm>
              <a:off x="1643975" y="5369668"/>
              <a:ext cx="2840476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en-US" altLang="zh-CN" sz="1400" dirty="0">
                  <a:latin typeface="PingFang SC"/>
                  <a:ea typeface="PingFang SC"/>
                </a:rPr>
                <a:t>5.nan</a:t>
              </a:r>
              <a:r>
                <a:rPr lang="zh-CN" altLang="en-US" sz="1400" dirty="0">
                  <a:latin typeface="PingFang SC"/>
                  <a:ea typeface="PingFang SC"/>
                </a:rPr>
                <a:t>和任何值计算都为</a:t>
              </a:r>
              <a:r>
                <a:rPr lang="en-US" altLang="zh-CN" sz="1400" dirty="0">
                  <a:latin typeface="PingFang SC"/>
                  <a:ea typeface="PingFang SC"/>
                </a:rPr>
                <a:t>nan</a:t>
              </a:r>
              <a:endParaRPr lang="zh-CN" altLang="en-US" sz="1400" dirty="0">
                <a:latin typeface="PingFang SC"/>
                <a:ea typeface="PingFang SC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中的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nan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5235" name="文本框 2"/>
          <p:cNvSpPr txBox="1"/>
          <p:nvPr/>
        </p:nvSpPr>
        <p:spPr>
          <a:xfrm>
            <a:off x="1663700" y="1935163"/>
            <a:ext cx="6370638" cy="2801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那么问题来了，在一组数据中单纯的把</a:t>
            </a:r>
            <a:r>
              <a:rPr lang="en-US" altLang="zh-CN" sz="1600" dirty="0">
                <a:latin typeface="PingFang SC"/>
                <a:ea typeface="PingFang SC"/>
              </a:rPr>
              <a:t>nan</a:t>
            </a:r>
            <a:r>
              <a:rPr lang="zh-CN" altLang="en-US" sz="1600" dirty="0">
                <a:latin typeface="PingFang SC"/>
                <a:ea typeface="PingFang SC"/>
              </a:rPr>
              <a:t>替换为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，合适么？会带来什么样的影响？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比如，全部替换为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后，替换之前的平均值如果大于</a:t>
            </a:r>
            <a:r>
              <a:rPr lang="en-US" altLang="zh-CN" sz="1600" dirty="0">
                <a:latin typeface="PingFang SC"/>
                <a:ea typeface="PingFang SC"/>
              </a:rPr>
              <a:t>0</a:t>
            </a:r>
            <a:r>
              <a:rPr lang="zh-CN" altLang="en-US" sz="1600" dirty="0">
                <a:latin typeface="PingFang SC"/>
                <a:ea typeface="PingFang SC"/>
              </a:rPr>
              <a:t>，替换之后的均值肯定会变小，所以更一般的方式是把缺失的数值替换为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均值（中值）</a:t>
            </a:r>
            <a:r>
              <a:rPr lang="zh-CN" altLang="en-US" sz="1600" dirty="0">
                <a:latin typeface="PingFang SC"/>
                <a:ea typeface="PingFang SC"/>
              </a:rPr>
              <a:t>或者是直接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  <a:ea typeface="PingFang SC"/>
              </a:rPr>
              <a:t>删除有缺失值的一行</a:t>
            </a:r>
            <a:endParaRPr lang="en-US" altLang="zh-CN" sz="16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那么问题来了：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如何计算一组数据的中值或者是均值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      如何删除有缺失数据的那一行（列）</a:t>
            </a:r>
            <a:r>
              <a:rPr lang="en-US" altLang="zh-CN" sz="1600" dirty="0">
                <a:latin typeface="PingFang SC"/>
                <a:ea typeface="PingFang SC"/>
              </a:rPr>
              <a:t>[</a:t>
            </a:r>
            <a:r>
              <a:rPr lang="zh-CN" altLang="en-US" sz="1600" dirty="0">
                <a:latin typeface="PingFang SC"/>
                <a:ea typeface="PingFang SC"/>
              </a:rPr>
              <a:t>在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中介绍</a:t>
            </a:r>
            <a:r>
              <a:rPr lang="en-US" altLang="zh-CN" sz="1600" dirty="0">
                <a:latin typeface="PingFang SC"/>
                <a:ea typeface="PingFang SC"/>
              </a:rPr>
              <a:t>]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中常用统计函数</a:t>
            </a:r>
            <a:endParaRPr lang="zh-CN" altLang="en-US" kern="1200" dirty="0">
              <a:solidFill>
                <a:srgbClr val="FF0000"/>
              </a:solidFill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6259" name="文本框 3"/>
          <p:cNvSpPr txBox="1"/>
          <p:nvPr/>
        </p:nvSpPr>
        <p:spPr>
          <a:xfrm>
            <a:off x="2446338" y="1751013"/>
            <a:ext cx="4232275" cy="429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求和：</a:t>
            </a:r>
            <a:r>
              <a:rPr lang="en-US" altLang="zh-CN" sz="1400" dirty="0">
                <a:latin typeface="PingFang SC"/>
                <a:ea typeface="PingFang SC"/>
              </a:rPr>
              <a:t>t.sum(axis=None)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均值：</a:t>
            </a:r>
            <a:r>
              <a:rPr lang="en-US" altLang="zh-CN" sz="1400" dirty="0">
                <a:latin typeface="PingFang SC"/>
                <a:ea typeface="PingFang SC"/>
              </a:rPr>
              <a:t>t.mean(a,axis=None)</a:t>
            </a:r>
            <a:r>
              <a:rPr lang="zh-CN" altLang="en-US" sz="1400" dirty="0">
                <a:latin typeface="PingFang SC"/>
                <a:ea typeface="PingFang SC"/>
              </a:rPr>
              <a:t>  受离群点的影响较大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中值：</a:t>
            </a:r>
            <a:r>
              <a:rPr lang="en-US" altLang="zh-CN" sz="1400" dirty="0">
                <a:latin typeface="PingFang SC"/>
                <a:ea typeface="PingFang SC"/>
              </a:rPr>
              <a:t>np.median(t,axis=None)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最大值：</a:t>
            </a:r>
            <a:r>
              <a:rPr lang="en-US" altLang="zh-CN" sz="1400" dirty="0">
                <a:latin typeface="PingFang SC"/>
                <a:ea typeface="PingFang SC"/>
              </a:rPr>
              <a:t>t.max(axis=None)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最小值：</a:t>
            </a:r>
            <a:r>
              <a:rPr lang="en-US" altLang="zh-CN" sz="1400" dirty="0">
                <a:latin typeface="PingFang SC"/>
                <a:ea typeface="PingFang SC"/>
              </a:rPr>
              <a:t>t.min(axis=None)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极值：</a:t>
            </a:r>
            <a:r>
              <a:rPr lang="en-US" altLang="zh-CN" sz="1400" dirty="0">
                <a:latin typeface="PingFang SC"/>
                <a:ea typeface="PingFang SC"/>
              </a:rPr>
              <a:t>np.ptp(t,axis=None)</a:t>
            </a:r>
            <a:r>
              <a:rPr lang="zh-CN" altLang="en-US" sz="1400" dirty="0">
                <a:latin typeface="PingFang SC"/>
                <a:ea typeface="PingFang SC"/>
              </a:rPr>
              <a:t> 即最大值和最小值只差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标准差：</a:t>
            </a:r>
            <a:r>
              <a:rPr lang="en-US" altLang="zh-CN" sz="1400" dirty="0">
                <a:latin typeface="PingFang SC"/>
                <a:ea typeface="PingFang SC"/>
              </a:rPr>
              <a:t>t.std(axis=None)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默认返回多维数组的全部的统计结果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如果指定</a:t>
            </a:r>
            <a:r>
              <a:rPr lang="en-US" altLang="zh-CN" sz="1400" dirty="0">
                <a:solidFill>
                  <a:srgbClr val="FF0000"/>
                </a:solidFill>
                <a:latin typeface="PingFang SC"/>
                <a:ea typeface="PingFang SC"/>
              </a:rPr>
              <a:t>axis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则返回一个当前轴上的结果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  <p:pic>
        <p:nvPicPr>
          <p:cNvPr id="9626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6413" y="3897313"/>
            <a:ext cx="1905000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1" name="文本框 5"/>
          <p:cNvSpPr txBox="1"/>
          <p:nvPr/>
        </p:nvSpPr>
        <p:spPr>
          <a:xfrm>
            <a:off x="6424613" y="3706813"/>
            <a:ext cx="2466975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标准差是一组数据平均值分散程度的一种度量。</a:t>
            </a:r>
            <a:r>
              <a:rPr lang="zh-CN" altLang="en-US" sz="1200" dirty="0">
                <a:solidFill>
                  <a:srgbClr val="FF0000"/>
                </a:solidFill>
                <a:latin typeface="PingFang SC"/>
                <a:ea typeface="PingFang SC"/>
              </a:rPr>
              <a:t>一个较大的标准差，代表大部分数值和其平均值之间差异较大</a:t>
            </a:r>
            <a:r>
              <a:rPr lang="zh-CN" altLang="en-US" sz="1200" dirty="0">
                <a:latin typeface="PingFang SC"/>
                <a:ea typeface="PingFang SC"/>
              </a:rPr>
              <a:t>；一个较小的标准差，代表这些数值较接近平均值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zh-CN" altLang="en-US" sz="1200" dirty="0">
                <a:latin typeface="PingFang SC"/>
                <a:ea typeface="PingFang SC"/>
              </a:rPr>
              <a:t>反映出数据的波动稳定情况，越大表示波动越大，约不稳定</a:t>
            </a:r>
            <a:endParaRPr lang="en-US" altLang="zh-CN" sz="1200" dirty="0">
              <a:latin typeface="PingFang SC"/>
              <a:ea typeface="PingFang SC"/>
            </a:endParaRPr>
          </a:p>
          <a:p>
            <a:pPr>
              <a:buNone/>
            </a:pP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ndarry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缺失值填充均值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7283" name="文本框 3"/>
          <p:cNvSpPr txBox="1"/>
          <p:nvPr/>
        </p:nvSpPr>
        <p:spPr>
          <a:xfrm>
            <a:off x="1512888" y="1620838"/>
            <a:ext cx="4786312" cy="1092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PingFang SC"/>
                <a:ea typeface="PingFang SC"/>
              </a:rPr>
              <a:t>t</a:t>
            </a:r>
            <a:r>
              <a:rPr lang="zh-CN" altLang="en-US" sz="1400" dirty="0">
                <a:latin typeface="PingFang SC"/>
                <a:ea typeface="PingFang SC"/>
              </a:rPr>
              <a:t>中存在</a:t>
            </a:r>
            <a:r>
              <a:rPr lang="en-US" altLang="zh-CN" sz="1400" dirty="0">
                <a:latin typeface="PingFang SC"/>
                <a:ea typeface="PingFang SC"/>
              </a:rPr>
              <a:t>nan</a:t>
            </a:r>
            <a:r>
              <a:rPr lang="zh-CN" altLang="en-US" sz="1400" dirty="0">
                <a:latin typeface="PingFang SC"/>
                <a:ea typeface="PingFang SC"/>
              </a:rPr>
              <a:t>值，如何操作把其中的</a:t>
            </a:r>
            <a:r>
              <a:rPr lang="en-US" altLang="zh-CN" sz="1400" dirty="0">
                <a:latin typeface="PingFang SC"/>
                <a:ea typeface="PingFang SC"/>
              </a:rPr>
              <a:t>nan</a:t>
            </a:r>
            <a:r>
              <a:rPr lang="zh-CN" altLang="en-US" sz="1400" dirty="0">
                <a:latin typeface="PingFang SC"/>
                <a:ea typeface="PingFang SC"/>
              </a:rPr>
              <a:t>填充为</a:t>
            </a: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每一列的均值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t</a:t>
            </a:r>
            <a:r>
              <a:rPr lang="zh-CN" altLang="en-US" sz="1100" dirty="0">
                <a:latin typeface="PingFang SC"/>
                <a:ea typeface="PingFang SC"/>
              </a:rPr>
              <a:t> </a:t>
            </a:r>
            <a:r>
              <a:rPr lang="en-US" altLang="zh-CN" sz="1100" dirty="0">
                <a:latin typeface="PingFang SC"/>
                <a:ea typeface="PingFang SC"/>
              </a:rPr>
              <a:t>=</a:t>
            </a:r>
            <a:r>
              <a:rPr lang="zh-CN" altLang="en-US" sz="1100" dirty="0">
                <a:latin typeface="PingFang SC"/>
                <a:ea typeface="PingFang SC"/>
              </a:rPr>
              <a:t> </a:t>
            </a:r>
            <a:r>
              <a:rPr lang="en-US" altLang="zh-CN" sz="1100" dirty="0">
                <a:latin typeface="PingFang SC"/>
                <a:ea typeface="PingFang SC"/>
              </a:rPr>
              <a:t>array([[  0.,   1.,   2.,   3.,   4.,   5.],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 6.,   7.,  nan,   9.,  10.,  11.],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[ 12.,  13.,  14.,  nan,  16.,  17.],</a:t>
            </a:r>
            <a:endParaRPr lang="en-US" altLang="zh-CN" sz="1100" dirty="0">
              <a:latin typeface="PingFang SC"/>
              <a:ea typeface="PingFang SC"/>
            </a:endParaRPr>
          </a:p>
          <a:p>
            <a:pPr>
              <a:buNone/>
            </a:pPr>
            <a:r>
              <a:rPr lang="en-US" altLang="zh-CN" sz="1100" dirty="0">
                <a:latin typeface="PingFang SC"/>
                <a:ea typeface="PingFang SC"/>
              </a:rPr>
              <a:t>       [ 18.,  19.,  20.,  21.,  22.,  23.]])</a:t>
            </a:r>
            <a:endParaRPr lang="en-US" altLang="zh-CN" sz="1100" dirty="0">
              <a:latin typeface="PingFang SC"/>
              <a:ea typeface="PingFang SC"/>
            </a:endParaRPr>
          </a:p>
        </p:txBody>
      </p:sp>
      <p:pic>
        <p:nvPicPr>
          <p:cNvPr id="9728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888" y="3101975"/>
            <a:ext cx="6254750" cy="1560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5" name="文本框 6"/>
          <p:cNvSpPr txBox="1"/>
          <p:nvPr/>
        </p:nvSpPr>
        <p:spPr>
          <a:xfrm>
            <a:off x="1512888" y="5116513"/>
            <a:ext cx="6099175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600" dirty="0">
                <a:latin typeface="PingFang SC"/>
                <a:ea typeface="PingFang SC"/>
              </a:rPr>
              <a:t>麻烦么？别担心，学完</a:t>
            </a:r>
            <a:r>
              <a:rPr lang="en-US" altLang="zh-CN" sz="1600" dirty="0">
                <a:latin typeface="PingFang SC"/>
                <a:ea typeface="PingFang SC"/>
              </a:rPr>
              <a:t>pandas</a:t>
            </a:r>
            <a:r>
              <a:rPr lang="zh-CN" altLang="en-US" sz="1600" dirty="0">
                <a:latin typeface="PingFang SC"/>
                <a:ea typeface="PingFang SC"/>
              </a:rPr>
              <a:t>我们有更容易的方法处理缺失值</a:t>
            </a:r>
            <a:endParaRPr lang="zh-CN" altLang="en-US" sz="16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小结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8307" name="文本框 3"/>
          <p:cNvSpPr txBox="1"/>
          <p:nvPr/>
        </p:nvSpPr>
        <p:spPr>
          <a:xfrm>
            <a:off x="2755900" y="1658938"/>
            <a:ext cx="3613150" cy="332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如何选择一行或者多行的数据（列）？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如何给选取的行或者列赋值？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如何大于把大于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的值替换为</a:t>
            </a:r>
            <a:r>
              <a:rPr lang="en-US" altLang="zh-CN" sz="1400" dirty="0">
                <a:latin typeface="PingFang SC"/>
                <a:ea typeface="PingFang SC"/>
              </a:rPr>
              <a:t>10</a:t>
            </a:r>
            <a:r>
              <a:rPr lang="zh-CN" altLang="en-US" sz="1400" dirty="0">
                <a:latin typeface="PingFang SC"/>
                <a:ea typeface="PingFang SC"/>
              </a:rPr>
              <a:t>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np.where</a:t>
            </a:r>
            <a:r>
              <a:rPr lang="zh-CN" altLang="en-US" sz="1400" dirty="0">
                <a:latin typeface="PingFang SC"/>
                <a:ea typeface="PingFang SC"/>
              </a:rPr>
              <a:t>如何使用？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np.clip</a:t>
            </a:r>
            <a:r>
              <a:rPr lang="zh-CN" altLang="en-US" sz="1400" dirty="0">
                <a:latin typeface="PingFang SC"/>
                <a:ea typeface="PingFang SC"/>
              </a:rPr>
              <a:t>如何使用？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如何转置（交换轴）？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读取和保存数据为</a:t>
            </a:r>
            <a:r>
              <a:rPr lang="en-US" altLang="zh-CN" sz="1400" dirty="0">
                <a:latin typeface="PingFang SC"/>
                <a:ea typeface="PingFang SC"/>
              </a:rPr>
              <a:t>csv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zh-CN" sz="1400" dirty="0">
                <a:latin typeface="PingFang SC"/>
                <a:ea typeface="PingFang SC"/>
              </a:rPr>
              <a:t>np.nan</a:t>
            </a:r>
            <a:r>
              <a:rPr lang="zh-CN" altLang="en-US" sz="1400" dirty="0">
                <a:latin typeface="PingFang SC"/>
                <a:ea typeface="PingFang SC"/>
              </a:rPr>
              <a:t>和</a:t>
            </a:r>
            <a:r>
              <a:rPr lang="en-US" altLang="zh-CN" sz="1400" dirty="0">
                <a:latin typeface="PingFang SC"/>
                <a:ea typeface="PingFang SC"/>
              </a:rPr>
              <a:t>np.inf</a:t>
            </a:r>
            <a:r>
              <a:rPr lang="zh-CN" altLang="en-US" sz="1400" dirty="0">
                <a:latin typeface="PingFang SC"/>
                <a:ea typeface="PingFang SC"/>
              </a:rPr>
              <a:t>是什么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常用的统计函数你记得几个？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28600" indent="-2286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标准差反映出数据的什么信息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99331" name="文本框 3"/>
          <p:cNvSpPr txBox="1"/>
          <p:nvPr/>
        </p:nvSpPr>
        <p:spPr>
          <a:xfrm>
            <a:off x="1889125" y="2028825"/>
            <a:ext cx="5346700" cy="1384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PingFang SC"/>
                <a:ea typeface="PingFang SC"/>
              </a:rPr>
              <a:t>英国和美国各自</a:t>
            </a:r>
            <a:r>
              <a:rPr lang="en-US" altLang="zh-CN" sz="1400" dirty="0">
                <a:latin typeface="PingFang SC"/>
                <a:ea typeface="PingFang SC"/>
              </a:rPr>
              <a:t>youtube1000</a:t>
            </a:r>
            <a:r>
              <a:rPr lang="zh-CN" altLang="en-US" sz="1400" dirty="0">
                <a:latin typeface="PingFang SC"/>
                <a:ea typeface="PingFang SC"/>
              </a:rPr>
              <a:t>的数据结合之前的</a:t>
            </a:r>
            <a:r>
              <a:rPr lang="en-US" altLang="zh-CN" sz="1400" dirty="0">
                <a:latin typeface="PingFang SC"/>
                <a:ea typeface="PingFang SC"/>
              </a:rPr>
              <a:t>matplotlib</a:t>
            </a:r>
            <a:r>
              <a:rPr lang="zh-CN" altLang="en-US" sz="1400" dirty="0">
                <a:latin typeface="PingFang SC"/>
                <a:ea typeface="PingFang SC"/>
              </a:rPr>
              <a:t>绘制出各自的评论数量的直方图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PingFang SC"/>
                <a:ea typeface="PingFang SC"/>
              </a:rPr>
              <a:t>希望了解英国的</a:t>
            </a:r>
            <a:r>
              <a:rPr lang="en-US" altLang="zh-CN" sz="1400" dirty="0">
                <a:latin typeface="PingFang SC"/>
                <a:ea typeface="PingFang SC"/>
              </a:rPr>
              <a:t>youtube</a:t>
            </a:r>
            <a:r>
              <a:rPr lang="zh-CN" altLang="en-US" sz="1400" dirty="0">
                <a:latin typeface="PingFang SC"/>
                <a:ea typeface="PingFang SC"/>
              </a:rPr>
              <a:t>中视频的评论数和喜欢数的关系，应该如何绘制改图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2219325" y="958850"/>
            <a:ext cx="5553710" cy="636270"/>
          </a:xfrm>
        </p:spPr>
        <p:txBody>
          <a:bodyPr vert="horz" wrap="square" lIns="91440" tIns="45720" rIns="91440" bIns="45720" anchor="b" anchorCtr="0"/>
          <a:p>
            <a:pPr algn="l"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认识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jupyter notebook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3315" name="文本框 6"/>
          <p:cNvSpPr txBox="1"/>
          <p:nvPr/>
        </p:nvSpPr>
        <p:spPr>
          <a:xfrm>
            <a:off x="1125538" y="1641475"/>
            <a:ext cx="664686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latin typeface="PingFang SC"/>
                <a:ea typeface="PingFang SC"/>
              </a:rPr>
              <a:t>jupyter</a:t>
            </a:r>
            <a:r>
              <a:rPr lang="zh-CN" altLang="en-US" sz="1600" dirty="0">
                <a:latin typeface="PingFang SC"/>
                <a:ea typeface="PingFang SC"/>
              </a:rPr>
              <a:t> </a:t>
            </a:r>
            <a:r>
              <a:rPr lang="en-US" altLang="zh-CN" sz="1600" dirty="0">
                <a:latin typeface="PingFang SC"/>
                <a:ea typeface="PingFang SC"/>
              </a:rPr>
              <a:t>notebook:</a:t>
            </a:r>
            <a:r>
              <a:rPr lang="zh-CN" altLang="en-US" sz="1600" dirty="0">
                <a:latin typeface="PingFang SC"/>
                <a:ea typeface="PingFang SC"/>
              </a:rPr>
              <a:t>一款编程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文档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笔记</a:t>
            </a:r>
            <a:r>
              <a:rPr lang="en-US" altLang="zh-CN" sz="1600" dirty="0">
                <a:latin typeface="PingFang SC"/>
                <a:ea typeface="PingFang SC"/>
              </a:rPr>
              <a:t>/</a:t>
            </a:r>
            <a:r>
              <a:rPr lang="zh-CN" altLang="en-US" sz="1600" dirty="0">
                <a:latin typeface="PingFang SC"/>
                <a:ea typeface="PingFang SC"/>
              </a:rPr>
              <a:t>展示软件</a:t>
            </a: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6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PingFang SC"/>
                <a:ea typeface="PingFang SC"/>
              </a:rPr>
              <a:t>启动命令</a:t>
            </a:r>
            <a:r>
              <a:rPr lang="en-US" altLang="zh-CN" sz="1600" dirty="0">
                <a:latin typeface="PingFang SC"/>
                <a:ea typeface="PingFang SC"/>
              </a:rPr>
              <a:t>:</a:t>
            </a:r>
            <a:r>
              <a:rPr lang="en-US" altLang="zh-CN" sz="1600" dirty="0">
                <a:latin typeface="Arial" panose="020B0604020202020204" pitchFamily="34" charset="0"/>
              </a:rPr>
              <a:t>jupyter notebook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pic>
        <p:nvPicPr>
          <p:cNvPr id="13316" name="图片 2"/>
          <p:cNvPicPr>
            <a:picLocks noChangeAspect="1"/>
          </p:cNvPicPr>
          <p:nvPr/>
        </p:nvPicPr>
        <p:blipFill>
          <a:blip r:embed="rId1"/>
          <a:srcRect b="33339"/>
          <a:stretch>
            <a:fillRect/>
          </a:stretch>
        </p:blipFill>
        <p:spPr>
          <a:xfrm>
            <a:off x="1125538" y="3278188"/>
            <a:ext cx="7183437" cy="2227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数组的拼接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0355" name="文本框 3"/>
          <p:cNvSpPr txBox="1"/>
          <p:nvPr/>
        </p:nvSpPr>
        <p:spPr>
          <a:xfrm>
            <a:off x="1952625" y="1873250"/>
            <a:ext cx="521970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SC"/>
                <a:ea typeface="PingFang SC"/>
              </a:rPr>
              <a:t>现在我希望把之前案例中两个国家的数据方法一起来研究分析，那么应该怎么做？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数组的拼接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137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375" y="1630363"/>
            <a:ext cx="5554663" cy="441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数组的行列交换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2403" name="文本框 3"/>
          <p:cNvSpPr txBox="1"/>
          <p:nvPr/>
        </p:nvSpPr>
        <p:spPr>
          <a:xfrm>
            <a:off x="1952625" y="1873250"/>
            <a:ext cx="6053138" cy="2678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数组水平或者竖直拼接很简单，但是拼接之前应该注意什么？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竖直拼接的时候：每一列代表的意义相同！！！否则牛头不对马嘴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如果每一列的意义不同，这个时候应该交换某一组的数的列，让其和另外一类相同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latin typeface="PingFang SC"/>
                <a:ea typeface="PingFang SC"/>
              </a:rPr>
              <a:t>那么问题来了？</a:t>
            </a:r>
            <a:endParaRPr lang="en-US" altLang="zh-CN" sz="1400" dirty="0">
              <a:latin typeface="PingFang SC"/>
              <a:ea typeface="PingFang SC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PingFang SC"/>
                <a:ea typeface="PingFang SC"/>
              </a:rPr>
              <a:t>如何交换某个数组的行或者列呢？</a:t>
            </a:r>
            <a:endParaRPr lang="en-US" altLang="zh-CN" sz="1400" dirty="0">
              <a:solidFill>
                <a:srgbClr val="FF0000"/>
              </a:solidFill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数组的行列交换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342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688" y="1722438"/>
            <a:ext cx="3711575" cy="4081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动手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4451" name="文本框 3"/>
          <p:cNvSpPr txBox="1"/>
          <p:nvPr/>
        </p:nvSpPr>
        <p:spPr>
          <a:xfrm>
            <a:off x="1952625" y="1873250"/>
            <a:ext cx="5219700" cy="738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SC"/>
                <a:ea typeface="PingFang SC"/>
              </a:rPr>
              <a:t>现在希望把之前案例中两个国家的数据方法一起来研究分析，同时保留国家的信息（每条数据的国家来源），应该怎么办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更多好用的方法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sp>
        <p:nvSpPr>
          <p:cNvPr id="105475" name="文本框 3"/>
          <p:cNvSpPr txBox="1"/>
          <p:nvPr/>
        </p:nvSpPr>
        <p:spPr>
          <a:xfrm>
            <a:off x="2289175" y="1960563"/>
            <a:ext cx="4546600" cy="203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获取最大值最小值的位置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  </a:t>
            </a:r>
            <a:r>
              <a:rPr lang="en-US" altLang="zh-CN" sz="1400" dirty="0">
                <a:latin typeface="PingFang SC"/>
                <a:ea typeface="PingFang SC"/>
              </a:rPr>
              <a:t>np.argmax(t,axis=0)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800100" lvl="1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  </a:t>
            </a:r>
            <a:r>
              <a:rPr lang="en-US" altLang="zh-CN" sz="1400" dirty="0">
                <a:latin typeface="PingFang SC"/>
                <a:ea typeface="PingFang SC"/>
              </a:rPr>
              <a:t>np.argmin(t,axis=1)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创建一个全</a:t>
            </a:r>
            <a:r>
              <a:rPr lang="en-US" altLang="zh-CN" sz="1400" dirty="0">
                <a:latin typeface="PingFang SC"/>
                <a:ea typeface="PingFang SC"/>
              </a:rPr>
              <a:t>0</a:t>
            </a:r>
            <a:r>
              <a:rPr lang="zh-CN" altLang="en-US" sz="1400" dirty="0">
                <a:latin typeface="PingFang SC"/>
                <a:ea typeface="PingFang SC"/>
              </a:rPr>
              <a:t>的数组</a:t>
            </a:r>
            <a:r>
              <a:rPr lang="en-US" altLang="zh-CN" sz="1400" dirty="0">
                <a:latin typeface="PingFang SC"/>
                <a:ea typeface="PingFang SC"/>
              </a:rPr>
              <a:t>:</a:t>
            </a:r>
            <a:r>
              <a:rPr lang="zh-CN" altLang="en-US" sz="1400" dirty="0">
                <a:latin typeface="PingFang SC"/>
                <a:ea typeface="PingFang SC"/>
              </a:rPr>
              <a:t> </a:t>
            </a:r>
            <a:r>
              <a:rPr lang="en-US" altLang="zh-CN" sz="1400" dirty="0">
                <a:latin typeface="PingFang SC"/>
                <a:ea typeface="PingFang SC"/>
              </a:rPr>
              <a:t>np.zeros((3,4))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创建一个全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的数组</a:t>
            </a:r>
            <a:r>
              <a:rPr lang="en-US" altLang="zh-CN" sz="1400" dirty="0">
                <a:latin typeface="PingFang SC"/>
                <a:ea typeface="PingFang SC"/>
              </a:rPr>
              <a:t>:np.ones((3,4))</a:t>
            </a:r>
            <a:endParaRPr lang="en-US" altLang="zh-CN" sz="1400" dirty="0">
              <a:latin typeface="PingFang SC"/>
              <a:ea typeface="PingFang SC"/>
            </a:endParaRP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sz="1400" dirty="0">
                <a:latin typeface="PingFang SC"/>
                <a:ea typeface="PingFang SC"/>
              </a:rPr>
              <a:t>创建一个对角线为</a:t>
            </a:r>
            <a:r>
              <a:rPr lang="en-US" altLang="zh-CN" sz="1400" dirty="0">
                <a:latin typeface="PingFang SC"/>
                <a:ea typeface="PingFang SC"/>
              </a:rPr>
              <a:t>1</a:t>
            </a:r>
            <a:r>
              <a:rPr lang="zh-CN" altLang="en-US" sz="1400" dirty="0">
                <a:latin typeface="PingFang SC"/>
                <a:ea typeface="PingFang SC"/>
              </a:rPr>
              <a:t>的正方形数组</a:t>
            </a:r>
            <a:r>
              <a:rPr lang="en-US" altLang="zh-CN" sz="1400" dirty="0">
                <a:latin typeface="PingFang SC"/>
                <a:ea typeface="PingFang SC"/>
              </a:rPr>
              <a:t>(</a:t>
            </a:r>
            <a:r>
              <a:rPr lang="zh-CN" altLang="en-US" sz="1400" dirty="0">
                <a:latin typeface="PingFang SC"/>
                <a:ea typeface="PingFang SC"/>
              </a:rPr>
              <a:t>方阵</a:t>
            </a:r>
            <a:r>
              <a:rPr lang="en-US" altLang="zh-CN" sz="1400" dirty="0">
                <a:latin typeface="PingFang SC"/>
                <a:ea typeface="PingFang SC"/>
              </a:rPr>
              <a:t>)</a:t>
            </a:r>
            <a:r>
              <a:rPr lang="zh-CN" altLang="en-US" sz="1400" dirty="0">
                <a:latin typeface="PingFang SC"/>
                <a:ea typeface="PingFang SC"/>
              </a:rPr>
              <a:t>：</a:t>
            </a:r>
            <a:r>
              <a:rPr lang="en-US" altLang="zh-CN" sz="1400" dirty="0">
                <a:latin typeface="PingFang SC"/>
                <a:ea typeface="PingFang SC"/>
              </a:rPr>
              <a:t>np.eye(3)</a:t>
            </a:r>
            <a:endParaRPr lang="en-US" altLang="zh-CN" sz="14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生成随机数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64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1765300"/>
            <a:ext cx="7362825" cy="3748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内容占位符 1"/>
          <p:cNvSpPr>
            <a:spLocks noGrp="1"/>
          </p:cNvSpPr>
          <p:nvPr>
            <p:ph idx="1"/>
          </p:nvPr>
        </p:nvSpPr>
        <p:spPr>
          <a:xfrm>
            <a:off x="2193925" y="1931988"/>
            <a:ext cx="1689100" cy="790575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均匀分布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zh-CN" altLang="en-US" kern="1200" dirty="0">
                <a:latin typeface="PingFang SC"/>
                <a:ea typeface="PingFang SC"/>
                <a:cs typeface="+mn-cs"/>
              </a:rPr>
              <a:t>正态分布</a:t>
            </a: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en-US" altLang="zh-CN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endParaRPr lang="zh-CN" altLang="en-US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7523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分布的补充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  <p:pic>
        <p:nvPicPr>
          <p:cNvPr id="10752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938" y="3798888"/>
            <a:ext cx="3403600" cy="238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4"/>
          <p:cNvPicPr>
            <a:picLocks noChangeAspect="1"/>
          </p:cNvPicPr>
          <p:nvPr/>
        </p:nvPicPr>
        <p:blipFill>
          <a:blip r:embed="rId2"/>
          <a:srcRect l="6380" t="10126" r="5286"/>
          <a:stretch>
            <a:fillRect/>
          </a:stretch>
        </p:blipFill>
        <p:spPr>
          <a:xfrm>
            <a:off x="4687888" y="1655763"/>
            <a:ext cx="2797175" cy="1878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6" name="矩形 5"/>
          <p:cNvSpPr/>
          <p:nvPr/>
        </p:nvSpPr>
        <p:spPr>
          <a:xfrm>
            <a:off x="2314575" y="4197350"/>
            <a:ext cx="21383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solidFill>
                  <a:srgbClr val="333333"/>
                </a:solidFill>
                <a:latin typeface="PingFang SC"/>
                <a:ea typeface="PingFang SC"/>
              </a:rPr>
              <a:t>呈钟型，两头低，中间高，左右对称</a:t>
            </a:r>
            <a:endParaRPr lang="zh-CN" altLang="en-US" sz="1200" dirty="0">
              <a:latin typeface="PingFang SC"/>
              <a:ea typeface="PingFang SC"/>
            </a:endParaRPr>
          </a:p>
        </p:txBody>
      </p:sp>
      <p:sp>
        <p:nvSpPr>
          <p:cNvPr id="107527" name="矩形 6"/>
          <p:cNvSpPr/>
          <p:nvPr/>
        </p:nvSpPr>
        <p:spPr>
          <a:xfrm>
            <a:off x="2362200" y="2324100"/>
            <a:ext cx="20431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200" dirty="0">
                <a:solidFill>
                  <a:srgbClr val="333333"/>
                </a:solidFill>
                <a:latin typeface="PingFang SC"/>
                <a:ea typeface="PingFang SC"/>
              </a:rPr>
              <a:t>在相同的大小范围内的出现概率是等可能的</a:t>
            </a:r>
            <a:endParaRPr lang="zh-CN" altLang="en-US" sz="1200" dirty="0">
              <a:latin typeface="PingFang SC"/>
              <a:ea typeface="PingFang S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内容占位符 1"/>
          <p:cNvSpPr>
            <a:spLocks noGrp="1"/>
          </p:cNvSpPr>
          <p:nvPr>
            <p:ph idx="1"/>
          </p:nvPr>
        </p:nvSpPr>
        <p:spPr>
          <a:xfrm>
            <a:off x="1730375" y="2000250"/>
            <a:ext cx="5969000" cy="2365375"/>
          </a:xfrm>
        </p:spPr>
        <p:txBody>
          <a:bodyPr vert="horz" wrap="square" lIns="91440" tIns="45720" rIns="91440" bIns="45720" anchor="t" anchorCtr="0"/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a=b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完全不复制，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相互影响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=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b[:],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视图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的操作，一种切片，会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创建新的对象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，但是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的数据完全由</a:t>
            </a:r>
            <a:r>
              <a:rPr lang="en-US" altLang="zh-CN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保管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，他们两个的数据变化是一致的，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457200" indent="-457200" defTabSz="914400">
              <a:buFont typeface="Calibri" panose="020F0502020204030204" pitchFamily="34" charset="0"/>
              <a:buAutoNum type="arabicPeriod"/>
            </a:pP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=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b.copy(),</a:t>
            </a:r>
            <a:r>
              <a:rPr lang="zh-CN" altLang="en-US" sz="1600" kern="1200" dirty="0">
                <a:solidFill>
                  <a:srgbClr val="FF0000"/>
                </a:solidFill>
                <a:latin typeface="PingFang SC"/>
                <a:ea typeface="PingFang SC"/>
                <a:cs typeface="+mn-cs"/>
              </a:rPr>
              <a:t>复制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a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和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b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互不影响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8547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numpy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的注意点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copy</a:t>
            </a: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和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view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内容占位符 1"/>
          <p:cNvSpPr>
            <a:spLocks noGrp="1"/>
          </p:cNvSpPr>
          <p:nvPr>
            <p:ph idx="1"/>
          </p:nvPr>
        </p:nvSpPr>
        <p:spPr>
          <a:xfrm>
            <a:off x="1062038" y="2438400"/>
            <a:ext cx="7294562" cy="1004888"/>
          </a:xfrm>
        </p:spPr>
        <p:txBody>
          <a:bodyPr vert="horz" wrap="square" lIns="91440" tIns="45720" rIns="91440" bIns="45720" anchor="t" anchorCtr="0"/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我们并不是不愿意学习新的知识，只是在学习之前我们更想知道学习他们能够帮助我们解决什么问题。</a:t>
            </a:r>
            <a:endParaRPr lang="en-US" altLang="zh-CN" sz="1600" kern="1200" dirty="0">
              <a:latin typeface="PingFang SC"/>
              <a:ea typeface="PingFang SC"/>
              <a:cs typeface="+mn-cs"/>
            </a:endParaRPr>
          </a:p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                                                                                   </a:t>
            </a:r>
            <a:r>
              <a:rPr lang="en-US" altLang="zh-CN" sz="1600" kern="1200" dirty="0">
                <a:latin typeface="PingFang SC"/>
                <a:ea typeface="PingFang SC"/>
                <a:cs typeface="+mn-cs"/>
              </a:rPr>
              <a:t>-------</a:t>
            </a:r>
            <a:r>
              <a:rPr lang="zh-CN" altLang="en-US" sz="1600" kern="1200" dirty="0">
                <a:latin typeface="PingFang SC"/>
                <a:ea typeface="PingFang SC"/>
                <a:cs typeface="+mn-cs"/>
              </a:rPr>
              <a:t>伟哥</a:t>
            </a:r>
            <a:endParaRPr lang="zh-CN" altLang="en-US" sz="1600" kern="1200" dirty="0">
              <a:latin typeface="PingFang SC"/>
              <a:ea typeface="PingFang SC"/>
              <a:cs typeface="+mn-cs"/>
            </a:endParaRPr>
          </a:p>
        </p:txBody>
      </p:sp>
      <p:sp>
        <p:nvSpPr>
          <p:cNvPr id="109571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defTabSz="914400">
              <a:buNone/>
            </a:pPr>
            <a:r>
              <a:rPr lang="zh-CN" altLang="en-US" kern="1200" dirty="0">
                <a:latin typeface="Hiragino Sans GB W3"/>
                <a:ea typeface="Hiragino Sans GB W3"/>
                <a:cs typeface="+mj-cs"/>
              </a:rPr>
              <a:t>为什么要学习</a:t>
            </a:r>
            <a:r>
              <a:rPr lang="en-US" altLang="zh-CN" kern="1200" dirty="0">
                <a:latin typeface="Hiragino Sans GB W3"/>
                <a:ea typeface="Hiragino Sans GB W3"/>
                <a:cs typeface="+mj-cs"/>
              </a:rPr>
              <a:t>pandas</a:t>
            </a:r>
            <a:endParaRPr lang="zh-CN" altLang="en-US" kern="1200" dirty="0">
              <a:latin typeface="Hiragino Sans GB W3"/>
              <a:ea typeface="Hiragino Sans GB W3"/>
              <a:cs typeface="+mj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WZlOWUyNTM3NzMxNDUwNjQ5ZGEwNTE3ZDdlNGUzYzM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15943</Words>
  <Application>WPS 演示</Application>
  <PresentationFormat>全屏显示(4:3)</PresentationFormat>
  <Paragraphs>1002</Paragraphs>
  <Slides>152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66" baseType="lpstr">
      <vt:lpstr>Arial</vt:lpstr>
      <vt:lpstr>宋体</vt:lpstr>
      <vt:lpstr>Wingdings</vt:lpstr>
      <vt:lpstr>Hiragino Sans GB W3</vt:lpstr>
      <vt:lpstr>微软雅黑</vt:lpstr>
      <vt:lpstr>Hiragino Sans GB W3</vt:lpstr>
      <vt:lpstr>Segoe Print</vt:lpstr>
      <vt:lpstr>PingFang SC</vt:lpstr>
      <vt:lpstr>Calibri</vt:lpstr>
      <vt:lpstr>Arial Unicode MS</vt:lpstr>
      <vt:lpstr>PingFang SC</vt:lpstr>
      <vt:lpstr>PingFang SC Semibold</vt:lpstr>
      <vt:lpstr>Mangal</vt:lpstr>
      <vt:lpstr>1_Office 主题</vt:lpstr>
      <vt:lpstr>PowerPoint 演示文稿</vt:lpstr>
      <vt:lpstr>课程概要</vt:lpstr>
      <vt:lpstr>第一部分 综述</vt:lpstr>
      <vt:lpstr>为什么要学习数据分析</vt:lpstr>
      <vt:lpstr>为什么要学习数据分析</vt:lpstr>
      <vt:lpstr>什么是数据分析</vt:lpstr>
      <vt:lpstr>数据分析的流程</vt:lpstr>
      <vt:lpstr>环境安装</vt:lpstr>
      <vt:lpstr>认识jupyter notebook</vt:lpstr>
      <vt:lpstr>第二部分 matplotlib</vt:lpstr>
      <vt:lpstr>为什么要学习matplotlib</vt:lpstr>
      <vt:lpstr>什么是matplotlib</vt:lpstr>
      <vt:lpstr>matplotlib基本要点</vt:lpstr>
      <vt:lpstr>matplotlib基本要点</vt:lpstr>
      <vt:lpstr>matplotlib基本要点</vt:lpstr>
      <vt:lpstr>matplotlib基本要点</vt:lpstr>
      <vt:lpstr>WE CAN DO MORE</vt:lpstr>
      <vt:lpstr>设置图片大小</vt:lpstr>
      <vt:lpstr>设置图片大小</vt:lpstr>
      <vt:lpstr>调整X或者Y轴上的刻度</vt:lpstr>
      <vt:lpstr>调整X或者Y轴上的刻度</vt:lpstr>
      <vt:lpstr>调整X或者Y轴上的刻度</vt:lpstr>
      <vt:lpstr>调整X或者Y轴上的刻度</vt:lpstr>
      <vt:lpstr>设置中文显示</vt:lpstr>
      <vt:lpstr>设置中文显示</vt:lpstr>
      <vt:lpstr>设置中文显示</vt:lpstr>
      <vt:lpstr>给图像添加描述信息</vt:lpstr>
      <vt:lpstr>给图像添加描述信息</vt:lpstr>
      <vt:lpstr>动手</vt:lpstr>
      <vt:lpstr>动手</vt:lpstr>
      <vt:lpstr>动手</vt:lpstr>
      <vt:lpstr>动手</vt:lpstr>
      <vt:lpstr>动手(扩展)</vt:lpstr>
      <vt:lpstr>总结:前面我们都做了什么</vt:lpstr>
      <vt:lpstr>matplotlib只能绘制折线图么?</vt:lpstr>
      <vt:lpstr>对比常用统计图</vt:lpstr>
      <vt:lpstr>折线图的更多应用场景</vt:lpstr>
      <vt:lpstr>绘制散点图</vt:lpstr>
      <vt:lpstr>绘制散点图</vt:lpstr>
      <vt:lpstr>散点图的更多应用场景</vt:lpstr>
      <vt:lpstr>绘制条形图</vt:lpstr>
      <vt:lpstr>绘制条形图</vt:lpstr>
      <vt:lpstr>绘制条形图</vt:lpstr>
      <vt:lpstr>绘制条形图</vt:lpstr>
      <vt:lpstr>条形图的更多应用场景</vt:lpstr>
      <vt:lpstr>绘制直方图</vt:lpstr>
      <vt:lpstr>绘制直方图</vt:lpstr>
      <vt:lpstr>那么问题来了</vt:lpstr>
      <vt:lpstr>绘制直方图</vt:lpstr>
      <vt:lpstr>直方图更多应用场景</vt:lpstr>
      <vt:lpstr>matplotlib常见问题总结</vt:lpstr>
      <vt:lpstr>matplotlib使用的流程总结</vt:lpstr>
      <vt:lpstr>matplotlib更多的图形样式</vt:lpstr>
      <vt:lpstr>更多的绘图工具</vt:lpstr>
      <vt:lpstr>第二部分 numpy学习</vt:lpstr>
      <vt:lpstr>为什么要学习numpy</vt:lpstr>
      <vt:lpstr>什么是numpy</vt:lpstr>
      <vt:lpstr>numpy创建数组(矩阵)</vt:lpstr>
      <vt:lpstr>numpy中常见的更多数据类型</vt:lpstr>
      <vt:lpstr>数据类型的操作</vt:lpstr>
      <vt:lpstr>数组的形状</vt:lpstr>
      <vt:lpstr>数组的形状</vt:lpstr>
      <vt:lpstr>数组和数的计算</vt:lpstr>
      <vt:lpstr>数组和数组的计算</vt:lpstr>
      <vt:lpstr>数组和数组的计算</vt:lpstr>
      <vt:lpstr>数组和数组的计算</vt:lpstr>
      <vt:lpstr>数组和数组的计算</vt:lpstr>
      <vt:lpstr>广播原则</vt:lpstr>
      <vt:lpstr>轴(axis)</vt:lpstr>
      <vt:lpstr>二维数组的轴</vt:lpstr>
      <vt:lpstr>三维数组的轴</vt:lpstr>
      <vt:lpstr>numpy读取数据</vt:lpstr>
      <vt:lpstr>numpy读取数据</vt:lpstr>
      <vt:lpstr>numpy读取和存储数据</vt:lpstr>
      <vt:lpstr>numpy读取数据</vt:lpstr>
      <vt:lpstr>numpy中的转置</vt:lpstr>
      <vt:lpstr>numpy读取和存储数据</vt:lpstr>
      <vt:lpstr>numpy索引和切片</vt:lpstr>
      <vt:lpstr>numpy中数值的修改</vt:lpstr>
      <vt:lpstr>numpy中布尔索引</vt:lpstr>
      <vt:lpstr>numpy中三元运算符</vt:lpstr>
      <vt:lpstr>numpy中的clip(裁剪)</vt:lpstr>
      <vt:lpstr>numpy中的nan和inf</vt:lpstr>
      <vt:lpstr>numpy中的nan的注意点</vt:lpstr>
      <vt:lpstr>numpy中的nan的注意点</vt:lpstr>
      <vt:lpstr>numpy中常用统计函数</vt:lpstr>
      <vt:lpstr>ndarry缺失值填充均值</vt:lpstr>
      <vt:lpstr>小结</vt:lpstr>
      <vt:lpstr>动手</vt:lpstr>
      <vt:lpstr>数组的拼接</vt:lpstr>
      <vt:lpstr>数组的拼接</vt:lpstr>
      <vt:lpstr>数组的行列交换</vt:lpstr>
      <vt:lpstr>数组的行列交换</vt:lpstr>
      <vt:lpstr>动手</vt:lpstr>
      <vt:lpstr>numpy更多好用的方法</vt:lpstr>
      <vt:lpstr>numpy生成随机数</vt:lpstr>
      <vt:lpstr>分布的补充</vt:lpstr>
      <vt:lpstr>numpy的注意点copy和view</vt:lpstr>
      <vt:lpstr>为什么要学习pandas</vt:lpstr>
      <vt:lpstr>为什么要学习pandas</vt:lpstr>
      <vt:lpstr>什么是pandas</vt:lpstr>
      <vt:lpstr>pandas的常用数据类型</vt:lpstr>
      <vt:lpstr>pandas之Series创建</vt:lpstr>
      <vt:lpstr>pandas之Series创建</vt:lpstr>
      <vt:lpstr>pandas之Series切片和索引</vt:lpstr>
      <vt:lpstr>pandas之Series的索引和值</vt:lpstr>
      <vt:lpstr>pandas之读取外部数据</vt:lpstr>
      <vt:lpstr>pandas之读取外部数据</vt:lpstr>
      <vt:lpstr>pandas之DataFrame</vt:lpstr>
      <vt:lpstr>pandas之DataFrame</vt:lpstr>
      <vt:lpstr>pandas之DataFrame</vt:lpstr>
      <vt:lpstr>pandas之DataFrame</vt:lpstr>
      <vt:lpstr>动手</vt:lpstr>
      <vt:lpstr>pandas之取行或者列</vt:lpstr>
      <vt:lpstr>pandas之loc</vt:lpstr>
      <vt:lpstr>pandas之iloc</vt:lpstr>
      <vt:lpstr>pandas之布尔索引</vt:lpstr>
      <vt:lpstr>pandas之布尔索引</vt:lpstr>
      <vt:lpstr>pandas之字符串方法</vt:lpstr>
      <vt:lpstr>缺失数据的处理</vt:lpstr>
      <vt:lpstr>缺失数据的处理</vt:lpstr>
      <vt:lpstr>pandas常用统计方法</vt:lpstr>
      <vt:lpstr>pandas常用统计方法</vt:lpstr>
      <vt:lpstr>动手</vt:lpstr>
      <vt:lpstr>思考</vt:lpstr>
      <vt:lpstr>动手</vt:lpstr>
      <vt:lpstr>数据合并之join</vt:lpstr>
      <vt:lpstr>数据合并之merge</vt:lpstr>
      <vt:lpstr>动手</vt:lpstr>
      <vt:lpstr>思考</vt:lpstr>
      <vt:lpstr>分组和聚合</vt:lpstr>
      <vt:lpstr>分组和聚合</vt:lpstr>
      <vt:lpstr>分组和聚合</vt:lpstr>
      <vt:lpstr>分组和聚合</vt:lpstr>
      <vt:lpstr>分组和聚合</vt:lpstr>
      <vt:lpstr>索引和复合索引</vt:lpstr>
      <vt:lpstr>Series复合索引</vt:lpstr>
      <vt:lpstr>Series复合索引</vt:lpstr>
      <vt:lpstr>DataFrame复合索引</vt:lpstr>
      <vt:lpstr>动手</vt:lpstr>
      <vt:lpstr>动手</vt:lpstr>
      <vt:lpstr>动手</vt:lpstr>
      <vt:lpstr>为什么要学习pandas中的时间序列</vt:lpstr>
      <vt:lpstr>生成一段时间范围</vt:lpstr>
      <vt:lpstr>关于频率的更多缩写</vt:lpstr>
      <vt:lpstr>在DataFrame中使用时间序列</vt:lpstr>
      <vt:lpstr>pandas重采样</vt:lpstr>
      <vt:lpstr>动手</vt:lpstr>
      <vt:lpstr>思考</vt:lpstr>
      <vt:lpstr>PeriodIndex</vt:lpstr>
      <vt:lpstr>动手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cheneng123</dc:creator>
  <cp:lastModifiedBy>Wadaxiwa滚筒洗衣机</cp:lastModifiedBy>
  <cp:revision>304</cp:revision>
  <dcterms:created xsi:type="dcterms:W3CDTF">2015-04-23T13:51:00Z</dcterms:created>
  <dcterms:modified xsi:type="dcterms:W3CDTF">2024-03-07T13:22:26Z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0D1F9AE6AA914E77B540B96F2031B007_12</vt:lpwstr>
  </property>
</Properties>
</file>